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79" r:id="rId2"/>
    <p:sldMasterId id="2147483713" r:id="rId3"/>
  </p:sldMasterIdLst>
  <p:notesMasterIdLst>
    <p:notesMasterId r:id="rId48"/>
  </p:notesMasterIdLst>
  <p:sldIdLst>
    <p:sldId id="842" r:id="rId4"/>
    <p:sldId id="1844" r:id="rId5"/>
    <p:sldId id="1839" r:id="rId6"/>
    <p:sldId id="1840" r:id="rId7"/>
    <p:sldId id="1841" r:id="rId8"/>
    <p:sldId id="1842" r:id="rId9"/>
    <p:sldId id="1843" r:id="rId10"/>
    <p:sldId id="1692" r:id="rId11"/>
    <p:sldId id="1845" r:id="rId12"/>
    <p:sldId id="1851" r:id="rId13"/>
    <p:sldId id="1846" r:id="rId14"/>
    <p:sldId id="885" r:id="rId15"/>
    <p:sldId id="1144" r:id="rId16"/>
    <p:sldId id="1569" r:id="rId17"/>
    <p:sldId id="1145" r:id="rId18"/>
    <p:sldId id="1489" r:id="rId19"/>
    <p:sldId id="1146" r:id="rId20"/>
    <p:sldId id="1563" r:id="rId21"/>
    <p:sldId id="1224" r:id="rId22"/>
    <p:sldId id="1147" r:id="rId23"/>
    <p:sldId id="1597" r:id="rId24"/>
    <p:sldId id="1598" r:id="rId25"/>
    <p:sldId id="1852" r:id="rId26"/>
    <p:sldId id="1497" r:id="rId27"/>
    <p:sldId id="1121" r:id="rId28"/>
    <p:sldId id="1123" r:id="rId29"/>
    <p:sldId id="1855" r:id="rId30"/>
    <p:sldId id="1124" r:id="rId31"/>
    <p:sldId id="1856" r:id="rId32"/>
    <p:sldId id="1857" r:id="rId33"/>
    <p:sldId id="1613" r:id="rId34"/>
    <p:sldId id="966" r:id="rId35"/>
    <p:sldId id="1835" r:id="rId36"/>
    <p:sldId id="1837" r:id="rId37"/>
    <p:sldId id="1858" r:id="rId38"/>
    <p:sldId id="1802" r:id="rId39"/>
    <p:sldId id="1859" r:id="rId40"/>
    <p:sldId id="1813" r:id="rId41"/>
    <p:sldId id="1850" r:id="rId42"/>
    <p:sldId id="1860" r:id="rId43"/>
    <p:sldId id="1847" r:id="rId44"/>
    <p:sldId id="1854" r:id="rId45"/>
    <p:sldId id="1849" r:id="rId46"/>
    <p:sldId id="1447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FF7C80"/>
    <a:srgbClr val="FF6600"/>
    <a:srgbClr val="A5B592"/>
    <a:srgbClr val="960000"/>
    <a:srgbClr val="F1AF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6092" autoAdjust="0"/>
    <p:restoredTop sz="95472" autoAdjust="0"/>
  </p:normalViewPr>
  <p:slideViewPr>
    <p:cSldViewPr>
      <p:cViewPr>
        <p:scale>
          <a:sx n="70" d="100"/>
          <a:sy n="70" d="100"/>
        </p:scale>
        <p:origin x="-2453" y="-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70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76"/>
    </p:cViewPr>
  </p:sorterViewPr>
  <p:notesViewPr>
    <p:cSldViewPr>
      <p:cViewPr varScale="1">
        <p:scale>
          <a:sx n="47" d="100"/>
          <a:sy n="47" d="100"/>
        </p:scale>
        <p:origin x="-2628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6685C9-FF82-49F5-AEE4-CF69CF5F145B}" type="doc">
      <dgm:prSet loTypeId="urn:microsoft.com/office/officeart/2005/8/layout/vList2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51A77-3E44-4AB4-B8EA-742D7C1839F2}">
      <dgm:prSet custT="1"/>
      <dgm:spPr/>
      <dgm:t>
        <a:bodyPr/>
        <a:lstStyle/>
        <a:p>
          <a:pPr algn="l" rtl="0"/>
          <a:r>
            <a:rPr lang="en-US" sz="6000" dirty="0"/>
            <a:t>History of Housing Inspection</a:t>
          </a:r>
          <a:r>
            <a:rPr lang="en-US" sz="6000" b="1" dirty="0"/>
            <a:t> </a:t>
          </a:r>
          <a:endParaRPr lang="en-US" sz="6000" b="0" dirty="0"/>
        </a:p>
      </dgm:t>
    </dgm:pt>
    <dgm:pt modelId="{FC03D23D-3596-4080-94C8-4CF35E883B02}" type="parTrans" cxnId="{885C712F-C551-42A7-ACC1-0D45893D7082}">
      <dgm:prSet/>
      <dgm:spPr/>
      <dgm:t>
        <a:bodyPr/>
        <a:lstStyle/>
        <a:p>
          <a:endParaRPr lang="en-US"/>
        </a:p>
      </dgm:t>
    </dgm:pt>
    <dgm:pt modelId="{F47C3253-887A-498E-BE43-A39F1ACD1D7D}" type="sibTrans" cxnId="{885C712F-C551-42A7-ACC1-0D45893D7082}">
      <dgm:prSet/>
      <dgm:spPr/>
      <dgm:t>
        <a:bodyPr/>
        <a:lstStyle/>
        <a:p>
          <a:endParaRPr lang="en-US"/>
        </a:p>
      </dgm:t>
    </dgm:pt>
    <dgm:pt modelId="{5D3CCC85-0EE1-4A1D-9840-E9A03C1D980B}" type="pres">
      <dgm:prSet presAssocID="{B16685C9-FF82-49F5-AEE4-CF69CF5F14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57F44A-A5E1-4F8F-ADA8-BB77BED66FDF}" type="pres">
      <dgm:prSet presAssocID="{37A51A77-3E44-4AB4-B8EA-742D7C1839F2}" presName="parentText" presStyleLbl="node1" presStyleIdx="0" presStyleCnt="1" custLinFactNeighborY="78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5C712F-C551-42A7-ACC1-0D45893D7082}" srcId="{B16685C9-FF82-49F5-AEE4-CF69CF5F145B}" destId="{37A51A77-3E44-4AB4-B8EA-742D7C1839F2}" srcOrd="0" destOrd="0" parTransId="{FC03D23D-3596-4080-94C8-4CF35E883B02}" sibTransId="{F47C3253-887A-498E-BE43-A39F1ACD1D7D}"/>
    <dgm:cxn modelId="{35972DD7-BC9A-44EE-AF35-96A68F22BE25}" type="presOf" srcId="{37A51A77-3E44-4AB4-B8EA-742D7C1839F2}" destId="{AF57F44A-A5E1-4F8F-ADA8-BB77BED66FDF}" srcOrd="0" destOrd="0" presId="urn:microsoft.com/office/officeart/2005/8/layout/vList2"/>
    <dgm:cxn modelId="{6A81261F-D77D-4228-83CB-DDDB61036C42}" type="presOf" srcId="{B16685C9-FF82-49F5-AEE4-CF69CF5F145B}" destId="{5D3CCC85-0EE1-4A1D-9840-E9A03C1D980B}" srcOrd="0" destOrd="0" presId="urn:microsoft.com/office/officeart/2005/8/layout/vList2"/>
    <dgm:cxn modelId="{4CBB395C-9539-424D-A4A4-B2F815504095}" type="presParOf" srcId="{5D3CCC85-0EE1-4A1D-9840-E9A03C1D980B}" destId="{AF57F44A-A5E1-4F8F-ADA8-BB77BED66F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6685C9-FF82-49F5-AEE4-CF69CF5F145B}" type="doc">
      <dgm:prSet loTypeId="urn:microsoft.com/office/officeart/2005/8/layout/vList2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51A77-3E44-4AB4-B8EA-742D7C1839F2}">
      <dgm:prSet/>
      <dgm:spPr/>
      <dgm:t>
        <a:bodyPr/>
        <a:lstStyle/>
        <a:p>
          <a:pPr algn="l" rtl="0"/>
          <a:r>
            <a:rPr lang="en-US" b="1" dirty="0"/>
            <a:t>NSPIRE  Standards</a:t>
          </a:r>
          <a:endParaRPr lang="en-US" b="0" dirty="0"/>
        </a:p>
      </dgm:t>
    </dgm:pt>
    <dgm:pt modelId="{FC03D23D-3596-4080-94C8-4CF35E883B02}" type="parTrans" cxnId="{885C712F-C551-42A7-ACC1-0D45893D7082}">
      <dgm:prSet/>
      <dgm:spPr/>
      <dgm:t>
        <a:bodyPr/>
        <a:lstStyle/>
        <a:p>
          <a:endParaRPr lang="en-US"/>
        </a:p>
      </dgm:t>
    </dgm:pt>
    <dgm:pt modelId="{F47C3253-887A-498E-BE43-A39F1ACD1D7D}" type="sibTrans" cxnId="{885C712F-C551-42A7-ACC1-0D45893D7082}">
      <dgm:prSet/>
      <dgm:spPr/>
      <dgm:t>
        <a:bodyPr/>
        <a:lstStyle/>
        <a:p>
          <a:endParaRPr lang="en-US"/>
        </a:p>
      </dgm:t>
    </dgm:pt>
    <dgm:pt modelId="{5D3CCC85-0EE1-4A1D-9840-E9A03C1D980B}" type="pres">
      <dgm:prSet presAssocID="{B16685C9-FF82-49F5-AEE4-CF69CF5F14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57F44A-A5E1-4F8F-ADA8-BB77BED66FDF}" type="pres">
      <dgm:prSet presAssocID="{37A51A77-3E44-4AB4-B8EA-742D7C1839F2}" presName="parentText" presStyleLbl="node1" presStyleIdx="0" presStyleCnt="1" custLinFactNeighborY="78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5C712F-C551-42A7-ACC1-0D45893D7082}" srcId="{B16685C9-FF82-49F5-AEE4-CF69CF5F145B}" destId="{37A51A77-3E44-4AB4-B8EA-742D7C1839F2}" srcOrd="0" destOrd="0" parTransId="{FC03D23D-3596-4080-94C8-4CF35E883B02}" sibTransId="{F47C3253-887A-498E-BE43-A39F1ACD1D7D}"/>
    <dgm:cxn modelId="{74D902A3-BA36-4667-8D4B-8BAE90D03189}" type="presOf" srcId="{37A51A77-3E44-4AB4-B8EA-742D7C1839F2}" destId="{AF57F44A-A5E1-4F8F-ADA8-BB77BED66FDF}" srcOrd="0" destOrd="0" presId="urn:microsoft.com/office/officeart/2005/8/layout/vList2"/>
    <dgm:cxn modelId="{69280079-2D45-4F40-8B7E-7D1ADB1D92ED}" type="presOf" srcId="{B16685C9-FF82-49F5-AEE4-CF69CF5F145B}" destId="{5D3CCC85-0EE1-4A1D-9840-E9A03C1D980B}" srcOrd="0" destOrd="0" presId="urn:microsoft.com/office/officeart/2005/8/layout/vList2"/>
    <dgm:cxn modelId="{96F86DBA-2C4F-47DD-9B7F-9719AC50D37E}" type="presParOf" srcId="{5D3CCC85-0EE1-4A1D-9840-E9A03C1D980B}" destId="{AF57F44A-A5E1-4F8F-ADA8-BB77BED66F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57F44A-A5E1-4F8F-ADA8-BB77BED66FDF}">
      <dsp:nvSpPr>
        <dsp:cNvPr id="0" name=""/>
        <dsp:cNvSpPr/>
      </dsp:nvSpPr>
      <dsp:spPr>
        <a:xfrm>
          <a:off x="0" y="1000852"/>
          <a:ext cx="8229600" cy="2395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  <a:sp3d extrusionH="28000" prstMaterial="matte"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/>
            <a:t>History of Housing Inspection</a:t>
          </a:r>
          <a:r>
            <a:rPr lang="en-US" sz="6000" b="1" kern="1200" dirty="0"/>
            <a:t> </a:t>
          </a:r>
          <a:endParaRPr lang="en-US" sz="6000" b="0" kern="1200" dirty="0"/>
        </a:p>
      </dsp:txBody>
      <dsp:txXfrm>
        <a:off x="0" y="1000852"/>
        <a:ext cx="8229600" cy="23955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57F44A-A5E1-4F8F-ADA8-BB77BED66FDF}">
      <dsp:nvSpPr>
        <dsp:cNvPr id="0" name=""/>
        <dsp:cNvSpPr/>
      </dsp:nvSpPr>
      <dsp:spPr>
        <a:xfrm>
          <a:off x="0" y="1353307"/>
          <a:ext cx="8229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/>
            <a:t>NSPIRE  Standards</a:t>
          </a:r>
          <a:endParaRPr lang="en-US" sz="6500" b="0" kern="1200" dirty="0"/>
        </a:p>
      </dsp:txBody>
      <dsp:txXfrm>
        <a:off x="0" y="1353307"/>
        <a:ext cx="8229600" cy="1559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45F4EDD-8BBA-452F-B547-C8B8D05893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4EDB5A6-64AC-440E-90C7-54DA0BB63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For the first time, incorporate comprehensive, annual self-inspections by property management staff, the methods and results of which will be integral parts of HUD's real estate inspection process. By making regular, comprehensive self-inspections a part of HUD's physical assessment regimen, property managers will be more engaged in the process and more vested in the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DB5A6-64AC-440E-90C7-54DA0BB630C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For the first time, incorporate comprehensive, annual self-inspections by property management staff, the methods and results of which will be integral parts of HUD's real estate inspection process. By making regular, comprehensive self-inspections a part of HUD's physical assessment regimen, property managers will be more engaged in the process and more vested in the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DB5A6-64AC-440E-90C7-54DA0BB630C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4888"/>
            <a:fld id="{6BD020C9-F117-45E6-B82E-681A25615F23}" type="slidenum">
              <a:rPr lang="en-US" smtClean="0">
                <a:latin typeface="Arial" pitchFamily="34" charset="0"/>
                <a:cs typeface="Arial" pitchFamily="34" charset="0"/>
              </a:rPr>
              <a:pPr defTabSz="964888"/>
              <a:t>44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8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6" y="365126"/>
            <a:ext cx="829433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23863" y="930275"/>
            <a:ext cx="8294742" cy="356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401628" y="1818892"/>
            <a:ext cx="6340745" cy="1944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820" y="4296087"/>
            <a:ext cx="2538785" cy="2259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3" y="4296086"/>
            <a:ext cx="2540068" cy="2260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302484" y="4296086"/>
            <a:ext cx="2538784" cy="2259697"/>
          </a:xfrm>
          <a:prstGeom prst="rect">
            <a:avLst/>
          </a:prstGeom>
        </p:spPr>
      </p:pic>
      <p:sp>
        <p:nvSpPr>
          <p:cNvPr id="15" name="Freeform 31"/>
          <p:cNvSpPr>
            <a:spLocks noChangeArrowheads="1"/>
          </p:cNvSpPr>
          <p:nvPr/>
        </p:nvSpPr>
        <p:spPr bwMode="auto">
          <a:xfrm>
            <a:off x="423863" y="1512625"/>
            <a:ext cx="755188" cy="1068624"/>
          </a:xfrm>
          <a:custGeom>
            <a:avLst/>
            <a:gdLst>
              <a:gd name="T0" fmla="*/ 74622447 w 1582"/>
              <a:gd name="T1" fmla="*/ 153441778 h 1678"/>
              <a:gd name="T2" fmla="*/ 81241280 w 1582"/>
              <a:gd name="T3" fmla="*/ 179296980 h 1678"/>
              <a:gd name="T4" fmla="*/ 67225119 w 1582"/>
              <a:gd name="T5" fmla="*/ 207490793 h 1678"/>
              <a:gd name="T6" fmla="*/ 38284613 w 1582"/>
              <a:gd name="T7" fmla="*/ 216845597 h 1678"/>
              <a:gd name="T8" fmla="*/ 9992913 w 1582"/>
              <a:gd name="T9" fmla="*/ 202683809 h 1678"/>
              <a:gd name="T10" fmla="*/ 778495 w 1582"/>
              <a:gd name="T11" fmla="*/ 172670796 h 1678"/>
              <a:gd name="T12" fmla="*/ 12977927 w 1582"/>
              <a:gd name="T13" fmla="*/ 128756241 h 1678"/>
              <a:gd name="T14" fmla="*/ 61385142 w 1582"/>
              <a:gd name="T15" fmla="*/ 0 h 1678"/>
              <a:gd name="T16" fmla="*/ 95387130 w 1582"/>
              <a:gd name="T17" fmla="*/ 2598497 h 1678"/>
              <a:gd name="T18" fmla="*/ 53339008 w 1582"/>
              <a:gd name="T19" fmla="*/ 136941379 h 1678"/>
              <a:gd name="T20" fmla="*/ 74622447 w 1582"/>
              <a:gd name="T21" fmla="*/ 153441778 h 1678"/>
              <a:gd name="T22" fmla="*/ 185713138 w 1582"/>
              <a:gd name="T23" fmla="*/ 153182252 h 1678"/>
              <a:gd name="T24" fmla="*/ 192721038 w 1582"/>
              <a:gd name="T25" fmla="*/ 179037094 h 1678"/>
              <a:gd name="T26" fmla="*/ 179094306 w 1582"/>
              <a:gd name="T27" fmla="*/ 207231268 h 1678"/>
              <a:gd name="T28" fmla="*/ 150153800 w 1582"/>
              <a:gd name="T29" fmla="*/ 216845597 h 1678"/>
              <a:gd name="T30" fmla="*/ 121991789 w 1582"/>
              <a:gd name="T31" fmla="*/ 203203580 h 1678"/>
              <a:gd name="T32" fmla="*/ 112388304 w 1582"/>
              <a:gd name="T33" fmla="*/ 173450453 h 1678"/>
              <a:gd name="T34" fmla="*/ 124068257 w 1582"/>
              <a:gd name="T35" fmla="*/ 129275652 h 1678"/>
              <a:gd name="T36" fmla="*/ 171177860 w 1582"/>
              <a:gd name="T37" fmla="*/ 0 h 1678"/>
              <a:gd name="T38" fmla="*/ 205179848 w 1582"/>
              <a:gd name="T39" fmla="*/ 2338611 h 1678"/>
              <a:gd name="T40" fmla="*/ 164429339 w 1582"/>
              <a:gd name="T41" fmla="*/ 136941379 h 1678"/>
              <a:gd name="T42" fmla="*/ 185713138 w 1582"/>
              <a:gd name="T43" fmla="*/ 153182252 h 167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82" h="1678">
                <a:moveTo>
                  <a:pt x="575" y="1181"/>
                </a:moveTo>
                <a:cubicBezTo>
                  <a:pt x="616" y="1241"/>
                  <a:pt x="633" y="1306"/>
                  <a:pt x="626" y="1380"/>
                </a:cubicBezTo>
                <a:cubicBezTo>
                  <a:pt x="618" y="1470"/>
                  <a:pt x="584" y="1542"/>
                  <a:pt x="518" y="1597"/>
                </a:cubicBezTo>
                <a:cubicBezTo>
                  <a:pt x="453" y="1652"/>
                  <a:pt x="379" y="1677"/>
                  <a:pt x="295" y="1669"/>
                </a:cubicBezTo>
                <a:cubicBezTo>
                  <a:pt x="204" y="1661"/>
                  <a:pt x="133" y="1626"/>
                  <a:pt x="77" y="1560"/>
                </a:cubicBezTo>
                <a:cubicBezTo>
                  <a:pt x="22" y="1495"/>
                  <a:pt x="0" y="1419"/>
                  <a:pt x="6" y="1329"/>
                </a:cubicBezTo>
                <a:cubicBezTo>
                  <a:pt x="14" y="1239"/>
                  <a:pt x="45" y="1126"/>
                  <a:pt x="100" y="991"/>
                </a:cubicBezTo>
                <a:lnTo>
                  <a:pt x="473" y="0"/>
                </a:lnTo>
                <a:lnTo>
                  <a:pt x="735" y="20"/>
                </a:lnTo>
                <a:lnTo>
                  <a:pt x="411" y="1054"/>
                </a:lnTo>
                <a:cubicBezTo>
                  <a:pt x="481" y="1081"/>
                  <a:pt x="536" y="1122"/>
                  <a:pt x="575" y="1181"/>
                </a:cubicBezTo>
                <a:close/>
                <a:moveTo>
                  <a:pt x="1431" y="1179"/>
                </a:moveTo>
                <a:cubicBezTo>
                  <a:pt x="1472" y="1237"/>
                  <a:pt x="1491" y="1304"/>
                  <a:pt x="1485" y="1378"/>
                </a:cubicBezTo>
                <a:cubicBezTo>
                  <a:pt x="1478" y="1468"/>
                  <a:pt x="1444" y="1540"/>
                  <a:pt x="1380" y="1595"/>
                </a:cubicBezTo>
                <a:cubicBezTo>
                  <a:pt x="1317" y="1650"/>
                  <a:pt x="1241" y="1675"/>
                  <a:pt x="1157" y="1669"/>
                </a:cubicBezTo>
                <a:cubicBezTo>
                  <a:pt x="1067" y="1663"/>
                  <a:pt x="995" y="1628"/>
                  <a:pt x="940" y="1564"/>
                </a:cubicBezTo>
                <a:cubicBezTo>
                  <a:pt x="884" y="1501"/>
                  <a:pt x="860" y="1423"/>
                  <a:pt x="866" y="1335"/>
                </a:cubicBezTo>
                <a:cubicBezTo>
                  <a:pt x="872" y="1245"/>
                  <a:pt x="903" y="1132"/>
                  <a:pt x="956" y="995"/>
                </a:cubicBezTo>
                <a:lnTo>
                  <a:pt x="1319" y="0"/>
                </a:lnTo>
                <a:lnTo>
                  <a:pt x="1581" y="18"/>
                </a:lnTo>
                <a:lnTo>
                  <a:pt x="1267" y="1054"/>
                </a:lnTo>
                <a:cubicBezTo>
                  <a:pt x="1335" y="1079"/>
                  <a:pt x="1390" y="1120"/>
                  <a:pt x="1431" y="117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31"/>
          <p:cNvSpPr>
            <a:spLocks noChangeArrowheads="1"/>
          </p:cNvSpPr>
          <p:nvPr/>
        </p:nvSpPr>
        <p:spPr bwMode="auto">
          <a:xfrm rot="10800000">
            <a:off x="7963417" y="2948741"/>
            <a:ext cx="755188" cy="1068624"/>
          </a:xfrm>
          <a:custGeom>
            <a:avLst/>
            <a:gdLst>
              <a:gd name="T0" fmla="*/ 74622447 w 1582"/>
              <a:gd name="T1" fmla="*/ 153441778 h 1678"/>
              <a:gd name="T2" fmla="*/ 81241280 w 1582"/>
              <a:gd name="T3" fmla="*/ 179296980 h 1678"/>
              <a:gd name="T4" fmla="*/ 67225119 w 1582"/>
              <a:gd name="T5" fmla="*/ 207490793 h 1678"/>
              <a:gd name="T6" fmla="*/ 38284613 w 1582"/>
              <a:gd name="T7" fmla="*/ 216845597 h 1678"/>
              <a:gd name="T8" fmla="*/ 9992913 w 1582"/>
              <a:gd name="T9" fmla="*/ 202683809 h 1678"/>
              <a:gd name="T10" fmla="*/ 778495 w 1582"/>
              <a:gd name="T11" fmla="*/ 172670796 h 1678"/>
              <a:gd name="T12" fmla="*/ 12977927 w 1582"/>
              <a:gd name="T13" fmla="*/ 128756241 h 1678"/>
              <a:gd name="T14" fmla="*/ 61385142 w 1582"/>
              <a:gd name="T15" fmla="*/ 0 h 1678"/>
              <a:gd name="T16" fmla="*/ 95387130 w 1582"/>
              <a:gd name="T17" fmla="*/ 2598497 h 1678"/>
              <a:gd name="T18" fmla="*/ 53339008 w 1582"/>
              <a:gd name="T19" fmla="*/ 136941379 h 1678"/>
              <a:gd name="T20" fmla="*/ 74622447 w 1582"/>
              <a:gd name="T21" fmla="*/ 153441778 h 1678"/>
              <a:gd name="T22" fmla="*/ 185713138 w 1582"/>
              <a:gd name="T23" fmla="*/ 153182252 h 1678"/>
              <a:gd name="T24" fmla="*/ 192721038 w 1582"/>
              <a:gd name="T25" fmla="*/ 179037094 h 1678"/>
              <a:gd name="T26" fmla="*/ 179094306 w 1582"/>
              <a:gd name="T27" fmla="*/ 207231268 h 1678"/>
              <a:gd name="T28" fmla="*/ 150153800 w 1582"/>
              <a:gd name="T29" fmla="*/ 216845597 h 1678"/>
              <a:gd name="T30" fmla="*/ 121991789 w 1582"/>
              <a:gd name="T31" fmla="*/ 203203580 h 1678"/>
              <a:gd name="T32" fmla="*/ 112388304 w 1582"/>
              <a:gd name="T33" fmla="*/ 173450453 h 1678"/>
              <a:gd name="T34" fmla="*/ 124068257 w 1582"/>
              <a:gd name="T35" fmla="*/ 129275652 h 1678"/>
              <a:gd name="T36" fmla="*/ 171177860 w 1582"/>
              <a:gd name="T37" fmla="*/ 0 h 1678"/>
              <a:gd name="T38" fmla="*/ 205179848 w 1582"/>
              <a:gd name="T39" fmla="*/ 2338611 h 1678"/>
              <a:gd name="T40" fmla="*/ 164429339 w 1582"/>
              <a:gd name="T41" fmla="*/ 136941379 h 1678"/>
              <a:gd name="T42" fmla="*/ 185713138 w 1582"/>
              <a:gd name="T43" fmla="*/ 153182252 h 167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82" h="1678">
                <a:moveTo>
                  <a:pt x="575" y="1181"/>
                </a:moveTo>
                <a:cubicBezTo>
                  <a:pt x="616" y="1241"/>
                  <a:pt x="633" y="1306"/>
                  <a:pt x="626" y="1380"/>
                </a:cubicBezTo>
                <a:cubicBezTo>
                  <a:pt x="618" y="1470"/>
                  <a:pt x="584" y="1542"/>
                  <a:pt x="518" y="1597"/>
                </a:cubicBezTo>
                <a:cubicBezTo>
                  <a:pt x="453" y="1652"/>
                  <a:pt x="379" y="1677"/>
                  <a:pt x="295" y="1669"/>
                </a:cubicBezTo>
                <a:cubicBezTo>
                  <a:pt x="204" y="1661"/>
                  <a:pt x="133" y="1626"/>
                  <a:pt x="77" y="1560"/>
                </a:cubicBezTo>
                <a:cubicBezTo>
                  <a:pt x="22" y="1495"/>
                  <a:pt x="0" y="1419"/>
                  <a:pt x="6" y="1329"/>
                </a:cubicBezTo>
                <a:cubicBezTo>
                  <a:pt x="14" y="1239"/>
                  <a:pt x="45" y="1126"/>
                  <a:pt x="100" y="991"/>
                </a:cubicBezTo>
                <a:lnTo>
                  <a:pt x="473" y="0"/>
                </a:lnTo>
                <a:lnTo>
                  <a:pt x="735" y="20"/>
                </a:lnTo>
                <a:lnTo>
                  <a:pt x="411" y="1054"/>
                </a:lnTo>
                <a:cubicBezTo>
                  <a:pt x="481" y="1081"/>
                  <a:pt x="536" y="1122"/>
                  <a:pt x="575" y="1181"/>
                </a:cubicBezTo>
                <a:close/>
                <a:moveTo>
                  <a:pt x="1431" y="1179"/>
                </a:moveTo>
                <a:cubicBezTo>
                  <a:pt x="1472" y="1237"/>
                  <a:pt x="1491" y="1304"/>
                  <a:pt x="1485" y="1378"/>
                </a:cubicBezTo>
                <a:cubicBezTo>
                  <a:pt x="1478" y="1468"/>
                  <a:pt x="1444" y="1540"/>
                  <a:pt x="1380" y="1595"/>
                </a:cubicBezTo>
                <a:cubicBezTo>
                  <a:pt x="1317" y="1650"/>
                  <a:pt x="1241" y="1675"/>
                  <a:pt x="1157" y="1669"/>
                </a:cubicBezTo>
                <a:cubicBezTo>
                  <a:pt x="1067" y="1663"/>
                  <a:pt x="995" y="1628"/>
                  <a:pt x="940" y="1564"/>
                </a:cubicBezTo>
                <a:cubicBezTo>
                  <a:pt x="884" y="1501"/>
                  <a:pt x="860" y="1423"/>
                  <a:pt x="866" y="1335"/>
                </a:cubicBezTo>
                <a:cubicBezTo>
                  <a:pt x="872" y="1245"/>
                  <a:pt x="903" y="1132"/>
                  <a:pt x="956" y="995"/>
                </a:cubicBezTo>
                <a:lnTo>
                  <a:pt x="1319" y="0"/>
                </a:lnTo>
                <a:lnTo>
                  <a:pt x="1581" y="18"/>
                </a:lnTo>
                <a:lnTo>
                  <a:pt x="1267" y="1054"/>
                </a:lnTo>
                <a:cubicBezTo>
                  <a:pt x="1335" y="1079"/>
                  <a:pt x="1390" y="1120"/>
                  <a:pt x="1431" y="117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715D97D4-75B5-A145-8B79-604023DFD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508" y="5702555"/>
            <a:ext cx="2540068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9D161A8B-55B7-444A-B957-767A96F33B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506" y="5702555"/>
            <a:ext cx="2540068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4298FCD8-06B2-7A40-96B7-5879BFF1A3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7510" y="5702555"/>
            <a:ext cx="2540068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96469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945D-6536-41AE-8CB1-95CD33895694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36A3-5C90-4405-AA95-C7927B64AE0C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F28E-01FC-4BE9-8C11-90B9C8B9B893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8222-A788-4A2A-9038-B0AC91200AF3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6EDE-5BD3-4459-8C46-568BAE2A3C9E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55A-F71A-4E1C-A073-839EBC5D54AE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©  2023 APC 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251C-6D2F-4CE4-96F6-2E8898E1A600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©  2023 APC 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A812-DEAA-48B6-8BA6-9AC2D0B55072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©  2023 APC 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064E-7027-4CB1-9375-421D34E00FB0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©  2023 APC 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B910BA85-5169-4D17-AAA7-1B2E159C6124}" type="datetime1">
              <a:rPr lang="en-US" smtClean="0"/>
              <a:pPr algn="r"/>
              <a:t>7/11/2023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mond 16"/>
          <p:cNvSpPr/>
          <p:nvPr/>
        </p:nvSpPr>
        <p:spPr>
          <a:xfrm>
            <a:off x="1510822" y="3645977"/>
            <a:ext cx="366148" cy="48819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3863" y="1294109"/>
            <a:ext cx="8294742" cy="259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4266" y="365126"/>
            <a:ext cx="829433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1186" y="1480088"/>
            <a:ext cx="7991314" cy="223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820" y="4296087"/>
            <a:ext cx="2538785" cy="2259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alphaModFix amt="7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3" y="4296086"/>
            <a:ext cx="2540068" cy="2260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302484" y="4296086"/>
            <a:ext cx="2538784" cy="2259697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3863" y="5702555"/>
            <a:ext cx="2540068" cy="6161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98508" y="5702555"/>
            <a:ext cx="2540068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182513" y="5702555"/>
            <a:ext cx="2540068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6444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mond 7"/>
          <p:cNvSpPr/>
          <p:nvPr/>
        </p:nvSpPr>
        <p:spPr>
          <a:xfrm>
            <a:off x="4385467" y="3645977"/>
            <a:ext cx="366148" cy="48819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3863" y="1294109"/>
            <a:ext cx="8294742" cy="259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4266" y="365126"/>
            <a:ext cx="829433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1186" y="1480088"/>
            <a:ext cx="7991314" cy="223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820" y="4296087"/>
            <a:ext cx="2538785" cy="2259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3" y="4296086"/>
            <a:ext cx="2540068" cy="22608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alphaModFix amt="7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302484" y="4296086"/>
            <a:ext cx="2538784" cy="2259697"/>
          </a:xfrm>
          <a:prstGeom prst="rect">
            <a:avLst/>
          </a:prstGeom>
        </p:spPr>
      </p:pic>
      <p:sp>
        <p:nvSpPr>
          <p:cNvPr id="30" name="Text Placeholder 6">
            <a:extLst>
              <a:ext uri="{FF2B5EF4-FFF2-40B4-BE49-F238E27FC236}">
                <a16:creationId xmlns="" xmlns:a16="http://schemas.microsoft.com/office/drawing/2014/main" id="{C30ACD38-6B76-6648-82AC-CB76A74EE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863" y="5702555"/>
            <a:ext cx="2540068" cy="61615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="" xmlns:a16="http://schemas.microsoft.com/office/drawing/2014/main" id="{526EC117-C773-3148-8F02-1468C4C58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508" y="5702555"/>
            <a:ext cx="2540068" cy="61615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="" xmlns:a16="http://schemas.microsoft.com/office/drawing/2014/main" id="{C2279F6F-64B6-944D-A8D2-962D4CE15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2513" y="5702555"/>
            <a:ext cx="2540068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222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mond 7"/>
          <p:cNvSpPr/>
          <p:nvPr/>
        </p:nvSpPr>
        <p:spPr>
          <a:xfrm>
            <a:off x="7266138" y="3645977"/>
            <a:ext cx="366148" cy="48819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3863" y="1294109"/>
            <a:ext cx="8294742" cy="259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4266" y="365126"/>
            <a:ext cx="829433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1186" y="1480088"/>
            <a:ext cx="7991314" cy="223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3" y="4296086"/>
            <a:ext cx="2540068" cy="22608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alphaModFix amt="7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179821" y="4296086"/>
            <a:ext cx="2538784" cy="2259697"/>
          </a:xfrm>
          <a:prstGeom prst="rect">
            <a:avLst/>
          </a:prstGeom>
        </p:spPr>
      </p:pic>
      <p:sp>
        <p:nvSpPr>
          <p:cNvPr id="30" name="Text Placeholder 6">
            <a:extLst>
              <a:ext uri="{FF2B5EF4-FFF2-40B4-BE49-F238E27FC236}">
                <a16:creationId xmlns="" xmlns:a16="http://schemas.microsoft.com/office/drawing/2014/main" id="{C30ACD38-6B76-6648-82AC-CB76A74EE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863" y="5702555"/>
            <a:ext cx="2540068" cy="61615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="" xmlns:a16="http://schemas.microsoft.com/office/drawing/2014/main" id="{526EC117-C773-3148-8F02-1468C4C58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845" y="5702555"/>
            <a:ext cx="2540068" cy="61615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302EFD4-98F7-8B41-934B-745E39E43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867" y="4296086"/>
            <a:ext cx="2540068" cy="2260839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CFED0F51-64E8-334C-9573-DBE91C0FE6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97867" y="5702555"/>
            <a:ext cx="2540068" cy="61615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8071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3A2A53-2474-426F-9B1E-2C56ED895DD6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B5ACD3A2-8A04-4DF8-B9E0-0A3BBE034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8A7873-A6A4-4AFC-9FB6-8C7CC83D3A07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B5ACD3A2-8A04-4DF8-B9E0-0A3BBE034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18DBD5F-C6EC-485E-8ECE-A5152736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E74-F718-4A0B-B8D0-908B28167950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6C0BE6-E24A-4679-B786-AAB41ADC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FB9417-93D4-4C41-8E0E-1553E0B5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F31B-23FA-4075-AF7D-6228CFD12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068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CB55-DB3E-48B2-932A-C84B1D5C98D1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780-8DE0-4C2A-98CD-F249E728047A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5516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C42100B-A111-4379-AEED-6341AC79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9142F8-7540-4733-B343-07D1C3577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5DAD19-89EC-4830-AED6-293680316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D20A7-B934-401F-A980-7748701B59C0}" type="datetime1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DC5E59-6466-4E0A-8317-7FF66CBF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 2023 APC 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8CDD0A-74FF-4205-80A3-283831D0C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F31B-23FA-4075-AF7D-6228CFD12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91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7/11/2023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NSPIRE%20Standards%202_2%20%20Compiled%20by%20APC%20March%202023.pdf" TargetMode="External"/><Relationship Id="rId2" Type="http://schemas.openxmlformats.org/officeDocument/2006/relationships/hyperlink" Target="http://www.hudpass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NSPIRE%20Version%202.1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NSPIRE%20Essentials%20v3.0%20landscape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../../../../../../../Downloads/52580.PDF" TargetMode="Externa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pps.hud.gov/offices/lead/training/visualassessment/h00101.htm" TargetMode="Externa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over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172200" cy="2133600"/>
          </a:xfr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75FDF0"/>
                </a:solidFill>
              </a:rPr>
              <a:t>NSPIRE INSPECTION </a:t>
            </a:r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75FDF0"/>
                </a:solidFill>
              </a:rPr>
              <a:t/>
            </a:r>
            <a:b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75FDF0"/>
                </a:solidFill>
              </a:rPr>
            </a:br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75FDF0"/>
                </a:solidFill>
              </a:rPr>
              <a:t>Landlord</a:t>
            </a:r>
            <a:b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75FDF0"/>
                </a:solidFill>
              </a:rPr>
            </a:br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75FDF0"/>
                </a:solidFill>
              </a:rPr>
              <a:t>Training Seminar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5800"/>
            <a:ext cx="9144000" cy="2377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" y="4876800"/>
          <a:ext cx="1200299" cy="1490427"/>
        </p:xfrm>
        <a:graphic>
          <a:graphicData uri="http://schemas.openxmlformats.org/presentationml/2006/ole">
            <p:oleObj spid="_x0000_s1574916" name="Clip" r:id="rId3" imgW="2791440" imgH="3468960" progId="">
              <p:embed/>
            </p:oleObj>
          </a:graphicData>
        </a:graphic>
      </p:graphicFrame>
      <p:pic>
        <p:nvPicPr>
          <p:cNvPr id="1029" name="Picture 5" descr="Image result for transformation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676400" y="3810000"/>
            <a:ext cx="4876800" cy="30480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172200" y="13716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2133600"/>
            <a:ext cx="6172200" cy="20005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5400" b="1" dirty="0" smtClean="0"/>
              <a:t>NSPIRE IS HERE!</a:t>
            </a:r>
            <a:endParaRPr lang="en-US" sz="5400" dirty="0" smtClean="0"/>
          </a:p>
          <a:p>
            <a:r>
              <a:rPr lang="en-US" sz="5400" b="1" dirty="0" smtClean="0"/>
              <a:t>ARE YOU READY? </a:t>
            </a:r>
            <a:endParaRPr lang="en-US" sz="3200" dirty="0"/>
          </a:p>
        </p:txBody>
      </p:sp>
      <p:pic>
        <p:nvPicPr>
          <p:cNvPr id="14" name="Picture 13" descr="APC logo 5-23-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5256850"/>
            <a:ext cx="1597168" cy="1601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4800" y="4114800"/>
            <a:ext cx="2438400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PHA:   July 1, 2023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MF:  October 1, 2023</a:t>
            </a:r>
          </a:p>
        </p:txBody>
      </p:sp>
      <p:pic>
        <p:nvPicPr>
          <p:cNvPr id="15749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3386" y="0"/>
            <a:ext cx="29906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5600" y="3886200"/>
            <a:ext cx="2438400" cy="129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900" b="1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i="1" dirty="0"/>
              <a:t>Dennis DiBello, </a:t>
            </a:r>
          </a:p>
          <a:p>
            <a:pPr>
              <a:lnSpc>
                <a:spcPct val="90000"/>
              </a:lnSpc>
            </a:pPr>
            <a:r>
              <a:rPr lang="en-US" sz="1600" b="1" i="1" dirty="0"/>
              <a:t>COO/Chief Inspector</a:t>
            </a:r>
          </a:p>
          <a:p>
            <a:pPr>
              <a:lnSpc>
                <a:spcPct val="90000"/>
              </a:lnSpc>
            </a:pPr>
            <a:r>
              <a:rPr lang="en-US" sz="1600" b="1" i="1" dirty="0" smtClean="0"/>
              <a:t>July 12, </a:t>
            </a:r>
            <a:r>
              <a:rPr lang="en-US" sz="1600" b="1" i="1" dirty="0"/>
              <a:t>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dirty="0"/>
              <a:t>NSPIRE: Core Health &amp; Safety Focus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9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2374"/>
            <a:ext cx="92456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NSPIRE Priorities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253828" name="Picture 4" descr="NSPIRE's Priorities for HUD: Access to reliable, valid, and objective data; alignment of multiple inspection standards; adaption to industry change and modernization of health and safety standards; better performance assessments for HUD-assisted housing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0"/>
            <a:ext cx="2857500" cy="5715000"/>
          </a:xfrm>
          <a:prstGeom prst="rect">
            <a:avLst/>
          </a:prstGeom>
          <a:noFill/>
        </p:spPr>
      </p:pic>
      <p:pic>
        <p:nvPicPr>
          <p:cNvPr id="2253832" name="Picture 8" descr="NSPIRE's Priorities for POAs &amp; PHAs: Increased inspection consistency, collaboration with HUD, ability to contribute input to new standards, access to inspection data, reliable data and presentable reports for portfolio management and risk assessment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8600"/>
            <a:ext cx="2857500" cy="5715000"/>
          </a:xfrm>
          <a:prstGeom prst="rect">
            <a:avLst/>
          </a:prstGeom>
          <a:noFill/>
        </p:spPr>
      </p:pic>
      <p:pic>
        <p:nvPicPr>
          <p:cNvPr id="2253834" name="Picture 10" descr="NSPIRE's Priorities for Inspectors: Electronic-based inspections, increased inspection accuracy, clearly defined inspection standards and protocols, ability to capture pictures, collaboration with HUD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685800"/>
            <a:ext cx="2857500" cy="5715000"/>
          </a:xfrm>
          <a:prstGeom prst="rect">
            <a:avLst/>
          </a:prstGeom>
          <a:noFill/>
        </p:spPr>
      </p:pic>
      <p:pic>
        <p:nvPicPr>
          <p:cNvPr id="2253830" name="Picture 6" descr="NSPIRE's Priorities for Residents: Year-round maintenance with a unit-focused approach, prioritization of residents' health and safety, introducing resident surveys for better service, safe and habitable hom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2857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25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25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5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5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66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Track 2:</a:t>
            </a:r>
            <a:r>
              <a:rPr lang="en-US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New REAC Inspection Model  </a:t>
            </a:r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66800"/>
            <a:ext cx="9144000" cy="54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xplosion 2 3"/>
          <p:cNvSpPr/>
          <p:nvPr/>
        </p:nvSpPr>
        <p:spPr>
          <a:xfrm>
            <a:off x="5410200" y="685800"/>
            <a:ext cx="3581400" cy="2590800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3-3-3 Deal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824752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Track 2:</a:t>
            </a:r>
            <a:r>
              <a:rPr lang="en-U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NSPIRE: 3 Types of Inspections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13" name="Left-Right Arrow 12"/>
          <p:cNvSpPr/>
          <p:nvPr/>
        </p:nvSpPr>
        <p:spPr>
          <a:xfrm>
            <a:off x="228600" y="4495800"/>
            <a:ext cx="86868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&#10;NSPIRE Plus Inspections — Who: HUD Federal Inspectors; What: NSPIRE Plus; When: Requested, or triggered by poor conditions; Where: Highest sample rate; Why: To gain highest level of confidence in results. Provides evidentiary support to enforcement and/or sanction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065543"/>
            <a:ext cx="4572000" cy="4792457"/>
          </a:xfrm>
          <a:prstGeom prst="rect">
            <a:avLst/>
          </a:prstGeom>
          <a:noFill/>
        </p:spPr>
      </p:pic>
      <p:pic>
        <p:nvPicPr>
          <p:cNvPr id="16" name="Picture 2" descr=" NSPIRE Inspections — Who: Contract Inspectors and PHAs; What: NSPIRE; When: Periodic inspections (1-3 years); Where: High sample rate; Why: To gain a high level of confidence in results. Provides reasonable assurance into property’s conditio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600200"/>
            <a:ext cx="4572000" cy="4792451"/>
          </a:xfrm>
          <a:prstGeom prst="rect">
            <a:avLst/>
          </a:prstGeom>
          <a:noFill/>
        </p:spPr>
      </p:pic>
      <p:pic>
        <p:nvPicPr>
          <p:cNvPr id="14" name="Picture 2" descr="Self-Inspections — Who: Property Owners / Management; What: All deficiencies reported to HUD; When: Once a year; Where: All units; Why: To gain reasonable level of confidence in results &amp; to ensure work orders are being generated. Provides reasonable assurance into property’s conditio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4573678" cy="47942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Track 2:</a:t>
            </a:r>
            <a:r>
              <a:rPr lang="en-U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NSPIRE: 3 Types of Inspections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Track 2:</a:t>
            </a:r>
            <a:r>
              <a:rPr lang="en-US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NSPIRE: 3 </a:t>
            </a:r>
            <a:r>
              <a:rPr lang="en-US" sz="3600" dirty="0" smtClean="0">
                <a:solidFill>
                  <a:schemeClr val="tx1"/>
                </a:solidFill>
              </a:rPr>
              <a:t>Categories </a:t>
            </a:r>
            <a:r>
              <a:rPr lang="en-US" sz="3600" dirty="0">
                <a:solidFill>
                  <a:schemeClr val="tx1"/>
                </a:solidFill>
              </a:rPr>
              <a:t>of Deficiencies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w/ Maintenance Repair Times</a:t>
            </a:r>
          </a:p>
        </p:txBody>
      </p:sp>
      <p:pic>
        <p:nvPicPr>
          <p:cNvPr id="357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755649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3505200"/>
            <a:ext cx="3810000" cy="113877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Repair Time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sz="1600" dirty="0">
                <a:solidFill>
                  <a:srgbClr val="C00000"/>
                </a:solidFill>
              </a:rPr>
              <a:t>S&amp;H - 24 hr – LT, SNLT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  F&amp;O - 30 day – SNLT, STD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  C&amp;A – </a:t>
            </a:r>
            <a:r>
              <a:rPr lang="en-US" sz="1600" dirty="0" smtClean="0">
                <a:solidFill>
                  <a:srgbClr val="C00000"/>
                </a:solidFill>
              </a:rPr>
              <a:t>60 day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6858000" y="1752600"/>
            <a:ext cx="1905000" cy="121920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Repair  </a:t>
            </a:r>
            <a:r>
              <a:rPr lang="en-US" sz="1600" dirty="0" smtClean="0"/>
              <a:t>LT/SNLT reporting </a:t>
            </a:r>
            <a:r>
              <a:rPr lang="en-US" sz="1600" dirty="0"/>
              <a:t>via REAC </a:t>
            </a:r>
            <a:r>
              <a:rPr lang="en-US" sz="1600" dirty="0" smtClean="0"/>
              <a:t>Secure Systems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 smtClean="0"/>
              <a:t>H&amp;S Determinations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84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821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1752600"/>
            <a:ext cx="9144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24 hr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752600"/>
            <a:ext cx="9144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day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1752600"/>
            <a:ext cx="9144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60 day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1752600"/>
            <a:ext cx="152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24 hr/30 day*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914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*HVC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Track 2: </a:t>
            </a:r>
            <a:r>
              <a:rPr lang="en-US" dirty="0">
                <a:solidFill>
                  <a:schemeClr val="tx1"/>
                </a:solidFill>
              </a:rPr>
              <a:t>NSPIRE: 3 Inspectable Areas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pic>
        <p:nvPicPr>
          <p:cNvPr id="197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05000"/>
            <a:ext cx="28860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447800"/>
            <a:ext cx="27717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29337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7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7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7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977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7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977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Track 2: </a:t>
            </a:r>
            <a:r>
              <a:rPr lang="en-US" dirty="0">
                <a:solidFill>
                  <a:schemeClr val="tx1"/>
                </a:solidFill>
              </a:rPr>
              <a:t>NSPIRE: 3 Inspectable Areas</a:t>
            </a:r>
          </a:p>
        </p:txBody>
      </p:sp>
      <p:pic>
        <p:nvPicPr>
          <p:cNvPr id="587777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38200"/>
            <a:ext cx="9144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dirty="0"/>
              <a:t>NSPIRE Replaces UPCS &amp; HQS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8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8400"/>
            <a:ext cx="92202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457200" y="704088"/>
          <a:ext cx="8229600" cy="402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24200" y="4724400"/>
            <a:ext cx="2590800" cy="1077218"/>
          </a:xfrm>
          <a:prstGeom prst="rect">
            <a:avLst/>
          </a:prstGeom>
          <a:blipFill>
            <a:blip r:embed="rId7" cstate="screen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schemeClr val="accent4">
                      <a:lumMod val="75000"/>
                      <a:alpha val="32000"/>
                    </a:schemeClr>
                  </a:outerShdw>
                </a:effectLst>
                <a:latin typeface="FFF Tusj"/>
              </a:rPr>
              <a:t>NSPIRE</a:t>
            </a:r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 </a:t>
            </a:r>
          </a:p>
          <a:p>
            <a:pPr algn="ctr"/>
            <a:r>
              <a:rPr lang="en-US" sz="3200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circa 2018</a:t>
            </a:r>
          </a:p>
        </p:txBody>
      </p:sp>
      <p:pic>
        <p:nvPicPr>
          <p:cNvPr id="5" name="Picture 4" descr="MCj01500610000[1]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5202238"/>
            <a:ext cx="22098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4800600"/>
            <a:ext cx="121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“The Past”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048000" y="609600"/>
            <a:ext cx="2590800" cy="1077218"/>
          </a:xfrm>
          <a:prstGeom prst="rect">
            <a:avLst/>
          </a:prstGeom>
          <a:blipFill>
            <a:blip r:embed="rId7" cstate="screen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schemeClr val="accent4">
                      <a:lumMod val="75000"/>
                      <a:alpha val="32000"/>
                    </a:schemeClr>
                  </a:outerShdw>
                </a:effectLst>
                <a:latin typeface="FFF Tusj"/>
              </a:rPr>
              <a:t>REAC/UPCS</a:t>
            </a:r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 </a:t>
            </a:r>
          </a:p>
          <a:p>
            <a:pPr algn="ctr"/>
            <a:r>
              <a:rPr lang="en-US" sz="3200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circa 1998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990600"/>
            <a:ext cx="2590800" cy="1077218"/>
          </a:xfrm>
          <a:prstGeom prst="rect">
            <a:avLst/>
          </a:prstGeom>
          <a:blipFill>
            <a:blip r:embed="rId7" cstate="screen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schemeClr val="accent4">
                      <a:lumMod val="75000"/>
                      <a:alpha val="32000"/>
                    </a:schemeClr>
                  </a:outerShdw>
                </a:effectLst>
                <a:latin typeface="FFF Tusj"/>
              </a:rPr>
              <a:t>HQS</a:t>
            </a:r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 </a:t>
            </a:r>
          </a:p>
          <a:p>
            <a:pPr algn="ctr"/>
            <a:r>
              <a:rPr lang="en-US" sz="3200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circa 1985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248400" y="304800"/>
            <a:ext cx="2590800" cy="1077218"/>
          </a:xfrm>
          <a:prstGeom prst="rect">
            <a:avLst/>
          </a:prstGeom>
          <a:blipFill>
            <a:blip r:embed="rId7" cstate="screen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schemeClr val="accent4">
                      <a:lumMod val="75000"/>
                      <a:alpha val="32000"/>
                    </a:schemeClr>
                  </a:outerShdw>
                </a:effectLst>
                <a:latin typeface="FFF Tusj"/>
              </a:rPr>
              <a:t>UPCS-V</a:t>
            </a:r>
            <a:r>
              <a:rPr lang="en-US" sz="3200" b="1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 </a:t>
            </a:r>
          </a:p>
          <a:p>
            <a:pPr algn="ctr"/>
            <a:r>
              <a:rPr lang="en-US" sz="3200" i="0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FF Tusj"/>
              </a:rPr>
              <a:t>circa 2016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39000" y="4343400"/>
            <a:ext cx="145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“The Future”</a:t>
            </a:r>
          </a:p>
        </p:txBody>
      </p:sp>
      <p:pic>
        <p:nvPicPr>
          <p:cNvPr id="1707013" name="Picture 5" descr="Why Should Inspection Robots be used in Deep Underground Mines? |  SpringerLin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1" y="4849655"/>
            <a:ext cx="2057400" cy="2008346"/>
          </a:xfrm>
          <a:prstGeom prst="rect">
            <a:avLst/>
          </a:prstGeom>
          <a:noFill/>
        </p:spPr>
      </p:pic>
      <p:pic>
        <p:nvPicPr>
          <p:cNvPr id="186675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4724400"/>
            <a:ext cx="752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rgbClr val="00B0F0"/>
                  </a:solidFill>
                </a:ln>
                <a:latin typeface="Arial Narrow" panose="020B0606020202030204" pitchFamily="34" charset="0"/>
              </a:rPr>
              <a:t>Track 2:</a:t>
            </a:r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5400" dirty="0"/>
              <a:t>NSPIRE:  </a:t>
            </a:r>
            <a:r>
              <a:rPr lang="en-US" dirty="0"/>
              <a:t>HCV-HQS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712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1"/>
            <a:ext cx="8763000" cy="47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3352800"/>
            <a:ext cx="7848600" cy="1219200"/>
          </a:xfrm>
          <a:prstGeom prst="rect">
            <a:avLst/>
          </a:prstGeom>
          <a:solidFill>
            <a:schemeClr val="bg1">
              <a:alpha val="0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317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318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49341"/>
            <a:ext cx="8839200" cy="610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4800600" y="990600"/>
            <a:ext cx="0" cy="31242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67400" y="990600"/>
            <a:ext cx="0" cy="31242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52400"/>
            <a:ext cx="8763000" cy="6186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NSPIRE PILOT DEMONSTRATION</a:t>
            </a:r>
          </a:p>
          <a:p>
            <a:endParaRPr lang="en-US" sz="3200" dirty="0" smtClean="0"/>
          </a:p>
          <a:p>
            <a:r>
              <a:rPr lang="en-US" sz="3200" dirty="0" smtClean="0"/>
              <a:t>Two Concurrent Demonstrations Underway</a:t>
            </a:r>
          </a:p>
          <a:p>
            <a:pPr lvl="1"/>
            <a:r>
              <a:rPr lang="en-US" sz="2400" dirty="0" smtClean="0"/>
              <a:t>NSPIRE for Public Housing and Multifamily (NSPIRE)</a:t>
            </a:r>
          </a:p>
          <a:p>
            <a:pPr lvl="1"/>
            <a:r>
              <a:rPr lang="en-US" sz="2400" dirty="0" smtClean="0"/>
              <a:t>NSPIRE for Vouchers (NSPIRE-V)</a:t>
            </a:r>
          </a:p>
          <a:p>
            <a:endParaRPr lang="en-US" sz="3600" b="1" u="sng" dirty="0" smtClean="0"/>
          </a:p>
          <a:p>
            <a:r>
              <a:rPr lang="en-US" sz="3600" b="1" u="sng" dirty="0" smtClean="0"/>
              <a:t>NSPIRE </a:t>
            </a:r>
            <a:r>
              <a:rPr lang="en-US" sz="3600" b="1" u="sng" dirty="0"/>
              <a:t>Demonstration </a:t>
            </a:r>
          </a:p>
          <a:p>
            <a:r>
              <a:rPr lang="en-US" sz="2400" dirty="0" smtClean="0"/>
              <a:t>Goal</a:t>
            </a:r>
            <a:r>
              <a:rPr lang="en-US" sz="2400" dirty="0"/>
              <a:t>: 4500 </a:t>
            </a:r>
            <a:r>
              <a:rPr lang="en-US" sz="2400" dirty="0" smtClean="0"/>
              <a:t>Properties</a:t>
            </a:r>
          </a:p>
          <a:p>
            <a:endParaRPr lang="en-US" sz="2400" dirty="0" smtClean="0"/>
          </a:p>
          <a:p>
            <a:r>
              <a:rPr lang="en-US" sz="3600" b="1" u="sng" dirty="0" smtClean="0"/>
              <a:t>NSPIRE-V </a:t>
            </a:r>
            <a:r>
              <a:rPr lang="en-US" sz="2400" b="1" u="sng" dirty="0" smtClean="0"/>
              <a:t>(HQS conversion)</a:t>
            </a:r>
            <a:endParaRPr lang="en-US" sz="2400" b="1" u="sng" dirty="0"/>
          </a:p>
          <a:p>
            <a:r>
              <a:rPr lang="en-US" sz="2400" dirty="0" smtClean="0"/>
              <a:t>Ongoing</a:t>
            </a:r>
          </a:p>
          <a:p>
            <a:r>
              <a:rPr lang="en-US" sz="2400" dirty="0" smtClean="0"/>
              <a:t>113 volunteer PHA to date</a:t>
            </a:r>
          </a:p>
          <a:p>
            <a:r>
              <a:rPr lang="en-US" sz="2400" dirty="0" smtClean="0"/>
              <a:t>1300 properties inspected using NSPIRE</a:t>
            </a:r>
            <a:endParaRPr lang="en-US" sz="2400" dirty="0">
              <a:latin typeface="Arial Black" pitchFamily="34" charset="0"/>
            </a:endParaRPr>
          </a:p>
          <a:p>
            <a:endParaRPr lang="en-US" sz="2400" dirty="0">
              <a:latin typeface="Arial Black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9229" y="3962400"/>
            <a:ext cx="255997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6400800" y="2286000"/>
            <a:ext cx="22098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Completion</a:t>
            </a:r>
          </a:p>
          <a:p>
            <a:r>
              <a:rPr lang="en-US" sz="2400" dirty="0" smtClean="0"/>
              <a:t>April 30 - PHA</a:t>
            </a:r>
          </a:p>
          <a:p>
            <a:r>
              <a:rPr lang="en-US" sz="2400" dirty="0" smtClean="0"/>
              <a:t>Oct 1 - MF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Top Defects </a:t>
            </a:r>
            <a:br>
              <a:rPr lang="en-US" b="1" dirty="0"/>
            </a:br>
            <a:r>
              <a:rPr lang="en-US" b="1" dirty="0"/>
              <a:t>Based on </a:t>
            </a:r>
            <a:r>
              <a:rPr lang="en-US" b="1" dirty="0" smtClean="0"/>
              <a:t>Pilot Demonstration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251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371600"/>
          <a:ext cx="8229600" cy="402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419600"/>
            <a:ext cx="147682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300000" rev="60000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2057400" y="7620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More than just a definition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4321" y="4876800"/>
            <a:ext cx="59752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Definition is part </a:t>
            </a:r>
          </a:p>
          <a:p>
            <a:pPr algn="ctr"/>
            <a:r>
              <a:rPr lang="en-US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of a Standard</a:t>
            </a:r>
          </a:p>
        </p:txBody>
      </p:sp>
      <p:sp>
        <p:nvSpPr>
          <p:cNvPr id="11" name="Wave 10"/>
          <p:cNvSpPr/>
          <p:nvPr/>
        </p:nvSpPr>
        <p:spPr>
          <a:xfrm>
            <a:off x="228600" y="152400"/>
            <a:ext cx="1371600" cy="15240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 3.0</a:t>
            </a:r>
          </a:p>
          <a:p>
            <a:pPr algn="ctr"/>
            <a:r>
              <a:rPr lang="en-US" dirty="0" smtClean="0"/>
              <a:t>63 Standards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5300" dirty="0">
                <a:solidFill>
                  <a:schemeClr val="tx1"/>
                </a:solidFill>
              </a:rPr>
              <a:t>NSPIRE Standards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924800" cy="54102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/>
              <a:t>TITLE: </a:t>
            </a:r>
          </a:p>
          <a:p>
            <a:pPr>
              <a:buNone/>
            </a:pPr>
            <a:r>
              <a:rPr lang="en-US" sz="2400" dirty="0"/>
              <a:t>VERSION</a:t>
            </a:r>
          </a:p>
          <a:p>
            <a:pPr>
              <a:buNone/>
            </a:pPr>
            <a:r>
              <a:rPr lang="en-US" sz="2400" dirty="0"/>
              <a:t>DATE PUBLISHED: </a:t>
            </a:r>
          </a:p>
          <a:p>
            <a:pPr>
              <a:buNone/>
            </a:pPr>
            <a:r>
              <a:rPr lang="en-US" sz="2400" dirty="0"/>
              <a:t>================================</a:t>
            </a:r>
          </a:p>
          <a:p>
            <a:pPr>
              <a:buNone/>
            </a:pPr>
            <a:r>
              <a:rPr lang="en-US" sz="2400" dirty="0"/>
              <a:t>DEFINITION:</a:t>
            </a:r>
          </a:p>
          <a:p>
            <a:pPr>
              <a:buNone/>
            </a:pPr>
            <a:r>
              <a:rPr lang="en-US" sz="2400" dirty="0"/>
              <a:t>PURPOSE: </a:t>
            </a:r>
          </a:p>
          <a:p>
            <a:pPr>
              <a:buNone/>
            </a:pPr>
            <a:r>
              <a:rPr lang="en-US" sz="2400" dirty="0"/>
              <a:t>NAME VARIANTS: </a:t>
            </a:r>
          </a:p>
          <a:p>
            <a:pPr>
              <a:buNone/>
            </a:pPr>
            <a:r>
              <a:rPr lang="en-US" sz="2400" dirty="0"/>
              <a:t>COMMON MATERIALS: </a:t>
            </a:r>
          </a:p>
          <a:p>
            <a:pPr>
              <a:buNone/>
            </a:pPr>
            <a:r>
              <a:rPr lang="en-US" sz="2400" dirty="0"/>
              <a:t>COMMON COMPONENTS: </a:t>
            </a:r>
          </a:p>
          <a:p>
            <a:pPr>
              <a:buNone/>
            </a:pPr>
            <a:r>
              <a:rPr lang="en-US" sz="2400" dirty="0"/>
              <a:t>LOCATION: UNIT; INSIDE; OUTSIDE</a:t>
            </a:r>
          </a:p>
          <a:p>
            <a:pPr>
              <a:buNone/>
            </a:pPr>
            <a:r>
              <a:rPr lang="en-US" sz="2400" dirty="0"/>
              <a:t>MORE INFORMATION: </a:t>
            </a:r>
          </a:p>
          <a:p>
            <a:pPr>
              <a:buNone/>
            </a:pPr>
            <a:r>
              <a:rPr lang="en-US" sz="2400" dirty="0"/>
              <a:t>------------------------------</a:t>
            </a:r>
          </a:p>
          <a:p>
            <a:pPr>
              <a:buNone/>
            </a:pPr>
            <a:r>
              <a:rPr lang="en-US" sz="2400" dirty="0"/>
              <a:t>DEFICIENCY 1: (2,3, etc)</a:t>
            </a:r>
          </a:p>
          <a:p>
            <a:pPr>
              <a:buNone/>
            </a:pPr>
            <a:r>
              <a:rPr lang="en-US" sz="2400" dirty="0"/>
              <a:t>LOCATION: UNIT; INSIDE; OUTSIDE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600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74557"/>
            <a:ext cx="8229600" cy="693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5300" dirty="0">
                <a:solidFill>
                  <a:schemeClr val="tx1"/>
                </a:solidFill>
              </a:rPr>
              <a:t>NSPIRE Standards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153400" cy="54102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2400" dirty="0"/>
              <a:t>DEFICIENCY 1 – UNIT: </a:t>
            </a:r>
          </a:p>
          <a:p>
            <a:pPr>
              <a:buNone/>
            </a:pPr>
            <a:r>
              <a:rPr lang="en-US" sz="2400" dirty="0"/>
              <a:t>------------------------------------------------------------------------------------</a:t>
            </a:r>
          </a:p>
          <a:p>
            <a:pPr>
              <a:buNone/>
            </a:pPr>
            <a:r>
              <a:rPr lang="en-US" sz="2400" dirty="0"/>
              <a:t>DEFICIENCY CRITERIA: </a:t>
            </a:r>
          </a:p>
          <a:p>
            <a:pPr>
              <a:buNone/>
            </a:pPr>
            <a:r>
              <a:rPr lang="en-US" sz="2400" dirty="0"/>
              <a:t>-------------------------------------------------------------------------------------</a:t>
            </a:r>
          </a:p>
          <a:p>
            <a:pPr>
              <a:buNone/>
            </a:pPr>
            <a:r>
              <a:rPr lang="en-US" sz="2400" dirty="0"/>
              <a:t>HEALTH AND SAFETY DETERMINATION: life-threatening, standard</a:t>
            </a:r>
          </a:p>
          <a:p>
            <a:pPr>
              <a:buNone/>
            </a:pPr>
            <a:r>
              <a:rPr lang="en-US" sz="2400" dirty="0"/>
              <a:t>CORRECTION TIMEFRAME:  24 hours ; 30 days</a:t>
            </a:r>
          </a:p>
          <a:p>
            <a:pPr>
              <a:buNone/>
            </a:pPr>
            <a:r>
              <a:rPr lang="en-US" sz="2400" dirty="0"/>
              <a:t>HCV  - Pass/Fail</a:t>
            </a:r>
          </a:p>
          <a:p>
            <a:pPr>
              <a:buNone/>
            </a:pPr>
            <a:r>
              <a:rPr lang="en-US" sz="2400" dirty="0"/>
              <a:t>HCV - CORRECTION TIMEFRAME:  30 days</a:t>
            </a:r>
          </a:p>
          <a:p>
            <a:pPr>
              <a:buNone/>
            </a:pPr>
            <a:r>
              <a:rPr lang="en-US" sz="2400" dirty="0"/>
              <a:t>----------------------------------------------------------------------------------------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RATIONALE</a:t>
            </a:r>
          </a:p>
          <a:p>
            <a:pPr>
              <a:buNone/>
            </a:pPr>
            <a:r>
              <a:rPr lang="en-US" sz="2400" dirty="0"/>
              <a:t>		CODE: (Resident 1-7; Maintenance 1-6; Property  1)</a:t>
            </a:r>
          </a:p>
          <a:p>
            <a:pPr>
              <a:buNone/>
            </a:pPr>
            <a:r>
              <a:rPr lang="en-US" sz="2400" dirty="0"/>
              <a:t>                	CATEGORY: health, safety, sanitary, privacy, maintenance;   </a:t>
            </a:r>
          </a:p>
          <a:p>
            <a:pPr>
              <a:buNone/>
            </a:pPr>
            <a:r>
              <a:rPr lang="en-US" sz="2400" dirty="0"/>
              <a:t>		TYPE (direct/Indirect)</a:t>
            </a:r>
          </a:p>
          <a:p>
            <a:pPr>
              <a:buNone/>
            </a:pPr>
            <a:r>
              <a:rPr lang="en-US" sz="2400" dirty="0"/>
              <a:t>		DESCRIPTION;  	</a:t>
            </a:r>
          </a:p>
          <a:p>
            <a:pPr>
              <a:buNone/>
            </a:pPr>
            <a:r>
              <a:rPr lang="en-US" sz="2400" dirty="0"/>
              <a:t>		EXPLANATION </a:t>
            </a:r>
          </a:p>
          <a:p>
            <a:pPr>
              <a:buNone/>
            </a:pPr>
            <a:r>
              <a:rPr lang="en-US" sz="2400" dirty="0"/>
              <a:t>------------------------------------------------------------------------------------------</a:t>
            </a:r>
          </a:p>
          <a:p>
            <a:pPr>
              <a:buNone/>
            </a:pPr>
            <a:r>
              <a:rPr lang="en-US" sz="2400" dirty="0"/>
              <a:t>INSPECTION PROCESS: </a:t>
            </a:r>
          </a:p>
          <a:p>
            <a:pPr lvl="1">
              <a:buNone/>
            </a:pPr>
            <a:r>
              <a:rPr lang="en-US" sz="2000" dirty="0"/>
              <a:t>OBSERVATION  </a:t>
            </a:r>
          </a:p>
          <a:p>
            <a:pPr lvl="1">
              <a:buNone/>
            </a:pPr>
            <a:r>
              <a:rPr lang="en-US" sz="2000" dirty="0"/>
              <a:t>REQUEST FOR HELP </a:t>
            </a:r>
          </a:p>
          <a:p>
            <a:pPr lvl="1">
              <a:buNone/>
            </a:pPr>
            <a:r>
              <a:rPr lang="en-US" sz="2000" dirty="0"/>
              <a:t>ACTION  </a:t>
            </a:r>
          </a:p>
          <a:p>
            <a:pPr lvl="1">
              <a:buNone/>
            </a:pPr>
            <a:r>
              <a:rPr lang="en-US" sz="2000" dirty="0"/>
              <a:t>More Information</a:t>
            </a:r>
          </a:p>
          <a:p>
            <a:pPr>
              <a:buNone/>
            </a:pPr>
            <a:r>
              <a:rPr lang="en-US" sz="2400" dirty="0"/>
              <a:t>TOOLS OR EQUIPMENT: </a:t>
            </a:r>
          </a:p>
          <a:p>
            <a:pPr lvl="1">
              <a:buNone/>
            </a:pPr>
            <a:r>
              <a:rPr lang="en-US" sz="2000" dirty="0"/>
              <a:t>REQUIRED </a:t>
            </a:r>
          </a:p>
          <a:p>
            <a:pPr lvl="1">
              <a:buNone/>
            </a:pPr>
            <a:r>
              <a:rPr lang="en-US" sz="2000" dirty="0"/>
              <a:t>USEFUL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601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1438"/>
            <a:ext cx="83058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609600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/>
              <a:t>The Origin of Housing Inspection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52400"/>
            <a:ext cx="5791200" cy="5232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History of Housing Inspection - HQS</a:t>
            </a:r>
          </a:p>
          <a:p>
            <a:r>
              <a:rPr lang="en-US" sz="2400" dirty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To look to the future of </a:t>
            </a:r>
            <a:r>
              <a:rPr lang="en-US" sz="2600" dirty="0" smtClean="0"/>
              <a:t>inspections, </a:t>
            </a:r>
            <a:r>
              <a:rPr lang="en-US" sz="2600" dirty="0"/>
              <a:t>it is good to reflect back.  Inspections of housing dates back to the early 1980s.  </a:t>
            </a:r>
          </a:p>
          <a:p>
            <a:pPr>
              <a:buFont typeface="Arial" pitchFamily="34" charset="0"/>
              <a:buChar char="•"/>
            </a:pPr>
            <a:endParaRPr lang="en-US" sz="2600" dirty="0"/>
          </a:p>
          <a:p>
            <a:pPr>
              <a:buFont typeface="Arial" pitchFamily="34" charset="0"/>
              <a:buChar char="•"/>
            </a:pPr>
            <a:r>
              <a:rPr lang="en-US" sz="2600" dirty="0"/>
              <a:t>Inspections started with a </a:t>
            </a:r>
            <a:r>
              <a:rPr lang="en-US" sz="2600" b="1" dirty="0"/>
              <a:t>minimum housing standards.  </a:t>
            </a:r>
            <a:r>
              <a:rPr lang="en-US" sz="2600" dirty="0"/>
              <a:t>What constituted acceptable housing.</a:t>
            </a:r>
          </a:p>
          <a:p>
            <a:pPr>
              <a:buFont typeface="Arial" pitchFamily="34" charset="0"/>
              <a:buChar char="•"/>
            </a:pPr>
            <a:endParaRPr lang="en-US" sz="2600" dirty="0"/>
          </a:p>
          <a:p>
            <a:pPr>
              <a:buFont typeface="Arial" pitchFamily="34" charset="0"/>
              <a:buChar char="•"/>
            </a:pPr>
            <a:r>
              <a:rPr lang="en-US" sz="2600" dirty="0"/>
              <a:t>Around 1985 HUD issued a document which defined a </a:t>
            </a:r>
            <a:r>
              <a:rPr lang="en-US" sz="2600" b="1" dirty="0"/>
              <a:t>room-by-room and item-by-item </a:t>
            </a:r>
            <a:r>
              <a:rPr lang="en-US" sz="2600" b="1" dirty="0" smtClean="0"/>
              <a:t>specifications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1" y="1828800"/>
            <a:ext cx="320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823828" y="0"/>
            <a:ext cx="3320172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Relies Heavy on inspector </a:t>
            </a:r>
            <a:r>
              <a:rPr lang="en-US" sz="3200" b="1" cap="none" spc="0" dirty="0" err="1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judgement</a:t>
            </a:r>
            <a:endParaRPr lang="en-US" sz="32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602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7630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86400" y="5410200"/>
            <a:ext cx="33528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https://www.hud.gov/program_offices/public_indian_housing/reac/nspire/standards</a:t>
            </a:r>
            <a:endParaRPr lang="en-US" dirty="0"/>
          </a:p>
        </p:txBody>
      </p:sp>
      <p:sp>
        <p:nvSpPr>
          <p:cNvPr id="9" name="Wave 8"/>
          <p:cNvSpPr/>
          <p:nvPr/>
        </p:nvSpPr>
        <p:spPr>
          <a:xfrm>
            <a:off x="7162800" y="1447800"/>
            <a:ext cx="1371600" cy="11430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63 Standards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932293" name="Rectangle 5"/>
          <p:cNvSpPr>
            <a:spLocks noChangeArrowheads="1"/>
          </p:cNvSpPr>
          <p:nvPr/>
        </p:nvSpPr>
        <p:spPr bwMode="auto">
          <a:xfrm>
            <a:off x="0" y="0"/>
            <a:ext cx="9144000" cy="58169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Download your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FREE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 compiled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NSPIRE Standards v3.0 in a pdf file at:</a:t>
            </a:r>
          </a:p>
          <a:p>
            <a:r>
              <a:rPr lang="en-US" sz="2800" dirty="0" smtClean="0"/>
              <a:t> </a:t>
            </a:r>
            <a:r>
              <a:rPr lang="en-US" sz="2800" dirty="0" smtClean="0">
                <a:noFill/>
              </a:rPr>
              <a:t> </a:t>
            </a:r>
            <a:r>
              <a:rPr lang="en-US" sz="3600" u="sng" dirty="0" smtClean="0">
                <a:ln>
                  <a:solidFill>
                    <a:schemeClr val="tx1"/>
                  </a:solidFill>
                </a:ln>
                <a:noFill/>
                <a:hlinkClick r:id="rId2"/>
              </a:rPr>
              <a:t>www.HUDPASS.com</a:t>
            </a:r>
            <a:r>
              <a:rPr lang="en-US" sz="2800" dirty="0" smtClean="0">
                <a:ln>
                  <a:solidFill>
                    <a:schemeClr val="accent1"/>
                  </a:solidFill>
                </a:ln>
              </a:rPr>
              <a:t> </a:t>
            </a:r>
          </a:p>
          <a:p>
            <a:endParaRPr lang="en-US" sz="1000" dirty="0" smtClean="0"/>
          </a:p>
          <a:p>
            <a:r>
              <a:rPr lang="en-US" sz="2800" dirty="0" smtClean="0"/>
              <a:t>Click on the banner  </a:t>
            </a:r>
            <a:r>
              <a:rPr lang="en-US" sz="2800" b="1" dirty="0" smtClean="0">
                <a:hlinkClick r:id="rId3" action="ppaction://hlinkfile"/>
              </a:rPr>
              <a:t>NSPIRE  </a:t>
            </a:r>
          </a:p>
          <a:p>
            <a:r>
              <a:rPr lang="en-US" sz="2800" b="1" dirty="0" smtClean="0">
                <a:hlinkClick r:id="rId3" action="ppaction://hlinkfile"/>
              </a:rPr>
              <a:t>Standards   Document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Enter the following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:</a:t>
            </a:r>
            <a:b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Username: APC-NSPIRE</a:t>
            </a:r>
            <a:b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Password: APC-NSPIRE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111010"/>
              </a:solidFill>
              <a:effectLst/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111010"/>
                </a:solidFill>
                <a:effectLst/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*ALL CAPS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rgbClr val="111010"/>
              </a:solidFill>
              <a:effectLst/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11101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dirty="0" smtClean="0">
              <a:solidFill>
                <a:srgbClr val="111010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111010"/>
              </a:solidFill>
              <a:effectLst/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7400" y="6096000"/>
            <a:ext cx="3015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126 page booklet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1143000"/>
            <a:ext cx="4038600" cy="5209497"/>
            <a:chOff x="5105400" y="1143000"/>
            <a:chExt cx="4038600" cy="5209497"/>
          </a:xfrm>
        </p:grpSpPr>
        <p:pic>
          <p:nvPicPr>
            <p:cNvPr id="1780737" name="Picture 1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05400" y="1143000"/>
              <a:ext cx="4038600" cy="520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77377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7800" y="1371600"/>
              <a:ext cx="3657600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Explosion 2 8"/>
          <p:cNvSpPr/>
          <p:nvPr/>
        </p:nvSpPr>
        <p:spPr>
          <a:xfrm>
            <a:off x="6629400" y="0"/>
            <a:ext cx="2362200" cy="838200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Take Away 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315200" cy="1066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60000"/>
                </a:solidFill>
              </a:rPr>
              <a:t> NSPIRE – </a:t>
            </a:r>
            <a:r>
              <a:rPr lang="en-US" sz="3600" dirty="0" smtClean="0">
                <a:solidFill>
                  <a:srgbClr val="960000"/>
                </a:solidFill>
              </a:rPr>
              <a:t>Life Threatening (LT</a:t>
            </a:r>
            <a:r>
              <a:rPr lang="en-US" sz="3600" dirty="0" smtClean="0">
                <a:solidFill>
                  <a:srgbClr val="960000"/>
                </a:solidFill>
              </a:rPr>
              <a:t>) (HCV)</a:t>
            </a:r>
            <a:br>
              <a:rPr lang="en-US" sz="3600" dirty="0" smtClean="0">
                <a:solidFill>
                  <a:srgbClr val="960000"/>
                </a:solidFill>
              </a:rPr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627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599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535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4" y="0"/>
            <a:ext cx="9106285" cy="64008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990600"/>
          </a:xfrm>
          <a:solidFill>
            <a:schemeClr val="bg1"/>
          </a:solidFill>
        </p:spPr>
        <p:txBody>
          <a:bodyPr vert="horz" lIns="0" rIns="0" bIns="0" anchor="b">
            <a:noAutofit/>
          </a:bodyPr>
          <a:lstStyle/>
          <a:p>
            <a:r>
              <a:rPr lang="en-US" sz="4400" dirty="0" smtClean="0">
                <a:solidFill>
                  <a:srgbClr val="960000"/>
                </a:solidFill>
              </a:rPr>
              <a:t> NSPIRE </a:t>
            </a:r>
            <a:r>
              <a:rPr lang="en-US" sz="4400" dirty="0" smtClean="0">
                <a:solidFill>
                  <a:srgbClr val="960000"/>
                </a:solidFill>
              </a:rPr>
              <a:t>LT/HCV </a:t>
            </a:r>
            <a:r>
              <a:rPr lang="en-US" sz="4400" dirty="0" smtClean="0">
                <a:solidFill>
                  <a:srgbClr val="960000"/>
                </a:solidFill>
              </a:rPr>
              <a:t>QR Code Download</a:t>
            </a:r>
            <a:endParaRPr lang="en-US" sz="4400" dirty="0">
              <a:solidFill>
                <a:srgbClr val="96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536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xplosion 2 6"/>
          <p:cNvSpPr/>
          <p:nvPr/>
        </p:nvSpPr>
        <p:spPr>
          <a:xfrm>
            <a:off x="6705600" y="0"/>
            <a:ext cx="2438400" cy="838200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Take Away  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603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Vertical Scroll 6"/>
          <p:cNvSpPr/>
          <p:nvPr/>
        </p:nvSpPr>
        <p:spPr>
          <a:xfrm>
            <a:off x="6629400" y="228600"/>
            <a:ext cx="2514600" cy="44196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NSPIRE Essentials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</a:t>
            </a:r>
            <a:r>
              <a:rPr lang="en-US" sz="2400" dirty="0"/>
              <a:t>Basics </a:t>
            </a:r>
            <a:r>
              <a:rPr lang="en-US" sz="2400" dirty="0" smtClean="0"/>
              <a:t>of </a:t>
            </a:r>
            <a:r>
              <a:rPr lang="en-US" sz="2400" dirty="0" smtClean="0"/>
              <a:t>NSPIRE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(Cliff Notes</a:t>
            </a:r>
            <a:r>
              <a:rPr lang="en-US" sz="2400" dirty="0" smtClean="0"/>
              <a:t>)</a:t>
            </a:r>
            <a:endParaRPr lang="en-US" dirty="0"/>
          </a:p>
        </p:txBody>
      </p:sp>
      <p:pic>
        <p:nvPicPr>
          <p:cNvPr id="1603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33"/>
            <a:ext cx="6553200" cy="622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  <a:solidFill>
            <a:schemeClr val="bg1"/>
          </a:solidFill>
        </p:spPr>
        <p:txBody>
          <a:bodyPr vert="horz" lIns="0" rIns="0" bIns="0" anchor="b">
            <a:noAutofit/>
          </a:bodyPr>
          <a:lstStyle/>
          <a:p>
            <a:r>
              <a:rPr lang="en-US" sz="4400" dirty="0" smtClean="0">
                <a:solidFill>
                  <a:srgbClr val="960000"/>
                </a:solidFill>
              </a:rPr>
              <a:t> NSPIRE </a:t>
            </a:r>
            <a:r>
              <a:rPr lang="en-US" sz="4400" dirty="0" smtClean="0">
                <a:solidFill>
                  <a:srgbClr val="960000"/>
                </a:solidFill>
              </a:rPr>
              <a:t>Essentials Download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89120"/>
          </a:xfrm>
        </p:spPr>
        <p:txBody>
          <a:bodyPr/>
          <a:lstStyle/>
          <a:p>
            <a:r>
              <a:rPr lang="en-US" dirty="0" smtClean="0"/>
              <a:t>Over 500 pages reduced to 31</a:t>
            </a:r>
          </a:p>
          <a:p>
            <a:r>
              <a:rPr lang="en-US" dirty="0" smtClean="0"/>
              <a:t>Consolidated groupings</a:t>
            </a:r>
          </a:p>
          <a:p>
            <a:r>
              <a:rPr lang="en-US" dirty="0" smtClean="0"/>
              <a:t>Focused correction times</a:t>
            </a:r>
          </a:p>
          <a:p>
            <a:r>
              <a:rPr lang="en-US" dirty="0" smtClean="0"/>
              <a:t>HCV Fail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604610" name="Picture 8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995616"/>
            <a:ext cx="3230563" cy="314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xplosion 2 6"/>
          <p:cNvSpPr/>
          <p:nvPr/>
        </p:nvSpPr>
        <p:spPr>
          <a:xfrm>
            <a:off x="6400800" y="1752600"/>
            <a:ext cx="2362200" cy="838200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Take Away 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943600"/>
            <a:ext cx="236220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ESSENTIALS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HCV Retains Pass/Fail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As noted HCV program elements will stay the same.</a:t>
            </a:r>
          </a:p>
          <a:p>
            <a:r>
              <a:rPr lang="en-US" sz="3200" dirty="0" smtClean="0"/>
              <a:t>NSPIRE only changes the inspection items and defects.</a:t>
            </a:r>
          </a:p>
          <a:p>
            <a:r>
              <a:rPr lang="en-US" sz="3200" dirty="0" smtClean="0"/>
              <a:t>There may be more program </a:t>
            </a:r>
            <a:r>
              <a:rPr lang="en-US" sz="3200" dirty="0" err="1" smtClean="0"/>
              <a:t>guidence</a:t>
            </a:r>
            <a:r>
              <a:rPr lang="en-US" sz="3200" dirty="0" smtClean="0"/>
              <a:t> </a:t>
            </a:r>
            <a:r>
              <a:rPr lang="en-US" sz="3200" dirty="0" err="1" smtClean="0"/>
              <a:t>issed</a:t>
            </a:r>
            <a:r>
              <a:rPr lang="en-US" sz="3200" dirty="0" smtClean="0"/>
              <a:t> in the future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HCV Repair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Life Threatening		24 hours</a:t>
            </a:r>
          </a:p>
          <a:p>
            <a:r>
              <a:rPr lang="en-US" dirty="0" smtClean="0"/>
              <a:t>Severe			30 Days</a:t>
            </a:r>
          </a:p>
          <a:p>
            <a:r>
              <a:rPr lang="en-US" dirty="0" smtClean="0"/>
              <a:t>Moderate			30 Days</a:t>
            </a:r>
          </a:p>
          <a:p>
            <a:r>
              <a:rPr lang="en-US" dirty="0" smtClean="0"/>
              <a:t>Low				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6172200"/>
            <a:ext cx="8458200" cy="685800"/>
          </a:xfrm>
        </p:spPr>
        <p:txBody>
          <a:bodyPr/>
          <a:lstStyle/>
          <a:p>
            <a:r>
              <a:rPr lang="en-US" dirty="0"/>
              <a:t>HQS Housing Inspection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6477000" cy="60631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History of Housing Inspection _ HQS</a:t>
            </a:r>
          </a:p>
          <a:p>
            <a:r>
              <a:rPr lang="en-US" sz="2400" dirty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A room/item list was developed and a familiar form was deployed for the inspector:  </a:t>
            </a:r>
          </a:p>
          <a:p>
            <a:r>
              <a:rPr lang="en-US" sz="2400" b="1" dirty="0"/>
              <a:t>Housing Quality Standards (HQS) Inspection Form and Checklist:  </a:t>
            </a:r>
            <a:r>
              <a:rPr lang="en-US" sz="2400" dirty="0"/>
              <a:t>HUD 52580.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The goal of the inspection is to provide </a:t>
            </a:r>
            <a:r>
              <a:rPr lang="en-US" sz="2400" b="1" dirty="0"/>
              <a:t>"decent, safe, and sanitary"</a:t>
            </a:r>
            <a:r>
              <a:rPr lang="en-US" sz="2400" dirty="0"/>
              <a:t> housing at affordable cost to lower income families.  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HQS is a pass/fail system based on Inspector judgment.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Due to inconsistencies, housing inspection needed to be more sophisticated</a:t>
            </a:r>
            <a:r>
              <a:rPr lang="en-US" sz="2400" dirty="0" smtClean="0"/>
              <a:t>.</a:t>
            </a:r>
            <a:r>
              <a:rPr lang="en-US" sz="2400" dirty="0"/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0"/>
            <a:ext cx="2057400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in an </a:t>
            </a:r>
            <a:r>
              <a:rPr lang="en-US" sz="2400" b="1" u="sng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r>
              <a:rPr lang="en-US" sz="2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an </a:t>
            </a:r>
            <a:r>
              <a:rPr lang="en-US" sz="2400" b="1" u="sng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item</a:t>
            </a:r>
            <a:r>
              <a:rPr lang="en-US" sz="2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….. Determine:  </a:t>
            </a:r>
          </a:p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pass-fail.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2057400"/>
            <a:ext cx="236220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Defined basic quality housing standards based on 13 key aspects</a:t>
            </a:r>
          </a:p>
          <a:p>
            <a:endParaRPr lang="en-US" dirty="0" smtClean="0"/>
          </a:p>
          <a:p>
            <a:r>
              <a:rPr lang="en-US" dirty="0" smtClean="0"/>
              <a:t>Living Room </a:t>
            </a:r>
          </a:p>
          <a:p>
            <a:r>
              <a:rPr lang="en-US" dirty="0" smtClean="0"/>
              <a:t>Kitchen </a:t>
            </a:r>
          </a:p>
          <a:p>
            <a:r>
              <a:rPr lang="en-US" dirty="0" smtClean="0"/>
              <a:t>Bathroom </a:t>
            </a:r>
          </a:p>
          <a:p>
            <a:r>
              <a:rPr lang="en-US" dirty="0" smtClean="0"/>
              <a:t>Other Room Used for Living </a:t>
            </a:r>
          </a:p>
          <a:p>
            <a:r>
              <a:rPr lang="en-US" dirty="0" smtClean="0"/>
              <a:t>All Secondary Heating &amp; Plumbing</a:t>
            </a:r>
          </a:p>
          <a:p>
            <a:r>
              <a:rPr lang="en-US" dirty="0" smtClean="0"/>
              <a:t>Site &amp; Neighborhood</a:t>
            </a:r>
          </a:p>
          <a:p>
            <a:endParaRPr lang="en-US" dirty="0"/>
          </a:p>
        </p:txBody>
      </p:sp>
      <p:pic>
        <p:nvPicPr>
          <p:cNvPr id="56323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981200"/>
            <a:ext cx="2743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HCV Repair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Life Threatening		24 hours</a:t>
            </a:r>
          </a:p>
          <a:p>
            <a:r>
              <a:rPr lang="en-US" dirty="0" smtClean="0"/>
              <a:t>Severe			30 Days</a:t>
            </a:r>
          </a:p>
          <a:p>
            <a:r>
              <a:rPr lang="en-US" dirty="0" smtClean="0"/>
              <a:t>Moderate			30 Days</a:t>
            </a:r>
          </a:p>
          <a:p>
            <a:r>
              <a:rPr lang="en-US" dirty="0" smtClean="0"/>
              <a:t>Low				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Affirmative Requirements (AHR)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The final rule includes six affirmative requirements that address health and safety issues.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Installation of smoke alarms/detectors in each sleeping area and each floor/level of unit;</a:t>
            </a:r>
          </a:p>
          <a:p>
            <a:r>
              <a:rPr lang="en-US" dirty="0" smtClean="0"/>
              <a:t>Carbon monoxide detectors in each unit; </a:t>
            </a:r>
          </a:p>
          <a:p>
            <a:r>
              <a:rPr lang="en-US" dirty="0" smtClean="0"/>
              <a:t>GFCI outlets if within six feet of a water source;</a:t>
            </a:r>
          </a:p>
          <a:p>
            <a:r>
              <a:rPr lang="en-US" dirty="0" smtClean="0"/>
              <a:t>Guardrails on elevated walking surfaces that have a drop-off of 30 inches or more;</a:t>
            </a:r>
          </a:p>
          <a:p>
            <a:r>
              <a:rPr lang="en-US" dirty="0" smtClean="0"/>
              <a:t>Permanently mounted light fixtures in kitchens and bathrooms; and</a:t>
            </a:r>
          </a:p>
          <a:p>
            <a:r>
              <a:rPr lang="en-US" dirty="0" smtClean="0"/>
              <a:t>A permanently-installed heating source.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/>
              <a:t>Electrical Outlet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255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9274"/>
            <a:ext cx="9144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160851" y="-150450"/>
            <a:ext cx="114689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66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HUD Lead Based Paint Visual Assessment Training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https://apps.hud.gov/offices/lead/training/visualassessment/h00101.htm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675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110031"/>
            <a:ext cx="8229600" cy="323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0"/>
            <a:ext cx="7386638" cy="76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hlinkClick r:id="rId3" action="ppaction://hlinkfile"/>
              </a:rPr>
              <a:t>“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20685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</a:p>
        </p:txBody>
      </p:sp>
      <p:sp>
        <p:nvSpPr>
          <p:cNvPr id="206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A683C9-7C19-46A6-BA19-AA689F6DCDAD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1549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3581400"/>
          </a:xfrm>
          <a:prstGeom prst="rect">
            <a:avLst/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Major Changes to REAC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are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HERE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Don’t sweat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REAC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Get PRE-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Arial" pitchFamily="34" charset="0"/>
              </a:rPr>
              <a:t>NSPIRE'd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instead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©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0"/>
            <a:ext cx="351837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PC logo 5-23-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4648200"/>
            <a:ext cx="1216168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2600" y="4267200"/>
            <a:ext cx="3581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en-US" sz="2800" b="1" i="1" dirty="0"/>
              <a:t>Dennis DiBello, </a:t>
            </a:r>
          </a:p>
          <a:p>
            <a:pPr algn="r">
              <a:lnSpc>
                <a:spcPct val="90000"/>
              </a:lnSpc>
              <a:buNone/>
            </a:pPr>
            <a:r>
              <a:rPr lang="en-US" b="1" i="1" dirty="0"/>
              <a:t>COO/Chief Inspector</a:t>
            </a:r>
          </a:p>
          <a:p>
            <a:pPr algn="r">
              <a:lnSpc>
                <a:spcPct val="90000"/>
              </a:lnSpc>
              <a:buNone/>
            </a:pPr>
            <a:endParaRPr lang="en-US" b="1" i="1" dirty="0"/>
          </a:p>
          <a:p>
            <a:pPr algn="r">
              <a:lnSpc>
                <a:spcPct val="90000"/>
              </a:lnSpc>
              <a:buNone/>
            </a:pPr>
            <a:r>
              <a:rPr lang="en-US" sz="2000" b="1" i="1" dirty="0"/>
              <a:t>APC@chesapeake.net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2000" b="1" i="1" dirty="0"/>
              <a:t>800-272-7134</a:t>
            </a:r>
          </a:p>
          <a:p>
            <a:pPr algn="r">
              <a:lnSpc>
                <a:spcPct val="90000"/>
              </a:lnSpc>
              <a:buNone/>
            </a:pPr>
            <a:endParaRPr lang="en-US" u="sng" dirty="0"/>
          </a:p>
          <a:p>
            <a:pPr algn="r">
              <a:lnSpc>
                <a:spcPct val="90000"/>
              </a:lnSpc>
              <a:buNone/>
            </a:pPr>
            <a:r>
              <a:rPr lang="en-US" sz="2800" u="sng" dirty="0"/>
              <a:t>https://hudpass.com</a:t>
            </a:r>
            <a:r>
              <a:rPr lang="en-US" dirty="0"/>
              <a:t> 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6096000"/>
            <a:ext cx="7467600" cy="609600"/>
          </a:xfrm>
        </p:spPr>
        <p:txBody>
          <a:bodyPr/>
          <a:lstStyle/>
          <a:p>
            <a:r>
              <a:rPr lang="en-US" dirty="0"/>
              <a:t>REAC - UPCS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001000" cy="6093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History of Housing Inspection - UPCS</a:t>
            </a:r>
          </a:p>
          <a:p>
            <a:r>
              <a:rPr lang="en-US" sz="2400" dirty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 1998, HUD form a new group called the </a:t>
            </a:r>
          </a:p>
          <a:p>
            <a:r>
              <a:rPr lang="en-US" sz="2400" dirty="0"/>
              <a:t>Real Estate Assessment Center (REAC).  One of </a:t>
            </a:r>
          </a:p>
          <a:p>
            <a:r>
              <a:rPr lang="en-US" sz="2400" dirty="0"/>
              <a:t>REAC’s responsibilities is to evaluate the </a:t>
            </a:r>
            <a:r>
              <a:rPr lang="en-US" sz="2400" b="1" dirty="0"/>
              <a:t>physical condition</a:t>
            </a:r>
            <a:r>
              <a:rPr lang="en-US" sz="2400" dirty="0"/>
              <a:t> of any type property.  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REAC ‘s inspection protocol called Uniform Physical Condition Standard (UPCS.) changed the inspection protocol and process using software, handheld computers and </a:t>
            </a:r>
            <a:r>
              <a:rPr lang="en-US" sz="2400" dirty="0">
                <a:solidFill>
                  <a:srgbClr val="C00000"/>
                </a:solidFill>
              </a:rPr>
              <a:t>well defined definitions</a:t>
            </a:r>
            <a:r>
              <a:rPr lang="en-US" sz="2400" dirty="0"/>
              <a:t>.  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REAC/UPCS includes a numeric </a:t>
            </a:r>
            <a:r>
              <a:rPr lang="en-US" sz="2400" b="1" dirty="0"/>
              <a:t>scoring system </a:t>
            </a:r>
            <a:r>
              <a:rPr lang="en-US" sz="2400" dirty="0"/>
              <a:t>to account for the condition of the physical condition.</a:t>
            </a:r>
          </a:p>
          <a:p>
            <a:pPr>
              <a:buFont typeface="Arial" pitchFamily="34" charset="0"/>
              <a:buChar char="•"/>
            </a:pPr>
            <a:endParaRPr lang="en-US" sz="1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HUD’s  mission changed to ensure </a:t>
            </a:r>
            <a:r>
              <a:rPr lang="en-US" sz="2400" b="1" dirty="0">
                <a:solidFill>
                  <a:srgbClr val="C00000"/>
                </a:solidFill>
              </a:rPr>
              <a:t>decent, safe, and sanitary housing in </a:t>
            </a:r>
            <a:r>
              <a:rPr lang="en-US" sz="2400" b="1" u="sng" dirty="0">
                <a:solidFill>
                  <a:srgbClr val="C00000"/>
                </a:solidFill>
              </a:rPr>
              <a:t>good repair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10400" y="0"/>
            <a:ext cx="21336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Relies Heavy on definitions</a:t>
            </a:r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3125" y="1600200"/>
            <a:ext cx="174087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91400" y="4191000"/>
            <a:ext cx="1752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Consistency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Repeatability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Limit Inspector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Discretion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8" grpId="0" build="allAtOnce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6096000"/>
            <a:ext cx="8077200" cy="762000"/>
          </a:xfrm>
        </p:spPr>
        <p:txBody>
          <a:bodyPr/>
          <a:lstStyle/>
          <a:p>
            <a:r>
              <a:rPr lang="en-US" dirty="0"/>
              <a:t>Alignment of Housing Inspection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0"/>
            <a:ext cx="601980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History of Housing Inspection – UPCS-V</a:t>
            </a:r>
          </a:p>
          <a:p>
            <a:r>
              <a:rPr lang="en-US" sz="2400" dirty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After UPCS was implement for HUD funded housing, HQS still existed for </a:t>
            </a:r>
            <a:r>
              <a:rPr lang="en-US" sz="2400" dirty="0" smtClean="0"/>
              <a:t>voucher </a:t>
            </a:r>
            <a:r>
              <a:rPr lang="en-US" sz="2400" dirty="0"/>
              <a:t>program. In 2016 Congress mandated that one inspection protocol  be devised for all housing inspections. </a:t>
            </a: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1254" y="0"/>
            <a:ext cx="283274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3124200"/>
            <a:ext cx="838200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In 2017 a two year pilot program was proposed to convert HQS inspection to UPCS-V using the format of UPCS in a </a:t>
            </a:r>
            <a:r>
              <a:rPr lang="en-US" sz="2400" b="1" dirty="0"/>
              <a:t>pass/fail manner</a:t>
            </a:r>
            <a:r>
              <a:rPr lang="en-US" sz="2400" dirty="0"/>
              <a:t>.  Also </a:t>
            </a:r>
            <a:r>
              <a:rPr lang="en-US" sz="2400" b="1" dirty="0"/>
              <a:t>alternative inspection methods </a:t>
            </a:r>
            <a:r>
              <a:rPr lang="en-US" sz="2400" b="1" dirty="0" smtClean="0"/>
              <a:t>(RVI) </a:t>
            </a:r>
            <a:r>
              <a:rPr lang="en-US" sz="2400" dirty="0" smtClean="0"/>
              <a:t>were </a:t>
            </a:r>
            <a:r>
              <a:rPr lang="en-US" sz="2400" dirty="0"/>
              <a:t>defined and tested in the </a:t>
            </a:r>
            <a:r>
              <a:rPr lang="en-US" sz="2400" b="1" dirty="0"/>
              <a:t>UPCS-V pilot program</a:t>
            </a:r>
            <a:r>
              <a:rPr lang="en-US" sz="2400" dirty="0"/>
              <a:t>.  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 2019, the UPCS-V pilot was renewed for another two years.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838200"/>
            <a:ext cx="2286000" cy="15696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One inspection method for all government funded housing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1933575"/>
            <a:ext cx="54959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6172200"/>
            <a:ext cx="8153400" cy="685800"/>
          </a:xfrm>
        </p:spPr>
        <p:txBody>
          <a:bodyPr/>
          <a:lstStyle/>
          <a:p>
            <a:r>
              <a:rPr lang="en-US" dirty="0"/>
              <a:t>NSPIRE Inspection Model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229600" cy="6370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History of Housing Inspection </a:t>
            </a:r>
            <a:r>
              <a:rPr lang="en-US" sz="2400" b="1" u="sng" dirty="0" smtClean="0"/>
              <a:t>- </a:t>
            </a:r>
            <a:endParaRPr lang="en-US" sz="3600" b="1" u="sng" dirty="0">
              <a:solidFill>
                <a:srgbClr val="00B0F0"/>
              </a:solidFill>
            </a:endParaRP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At the beginning of 2019,  HUD announced  a major replacement for the UPCS inspection program. </a:t>
            </a:r>
          </a:p>
          <a:p>
            <a:endParaRPr lang="en-US" sz="2400" dirty="0"/>
          </a:p>
          <a:p>
            <a:r>
              <a:rPr lang="en-US" sz="2400" dirty="0"/>
              <a:t>A </a:t>
            </a:r>
            <a:r>
              <a:rPr lang="en-US" sz="2400" b="1" u="sng" dirty="0"/>
              <a:t>new inspection model </a:t>
            </a:r>
            <a:r>
              <a:rPr lang="en-US" sz="2400" dirty="0"/>
              <a:t>was needed to:</a:t>
            </a:r>
          </a:p>
          <a:p>
            <a:endParaRPr lang="en-US" sz="2400" dirty="0"/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Focus on H&amp;S effecting the resident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Ensure no poor unit conditions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Align scoring model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Ensure year round maintenance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Ensure</a:t>
            </a:r>
            <a:r>
              <a:rPr lang="en-US" sz="2200" dirty="0"/>
              <a:t> deficiencies are </a:t>
            </a:r>
            <a:r>
              <a:rPr lang="en-US" sz="2200" b="1" dirty="0"/>
              <a:t>Critical to Quality (CTQ.)</a:t>
            </a:r>
            <a:r>
              <a:rPr lang="en-US" sz="2400" b="1" dirty="0"/>
              <a:t> </a:t>
            </a:r>
          </a:p>
          <a:p>
            <a:pPr>
              <a:buFont typeface="Wingdings" pitchFamily="2" charset="2"/>
              <a:buChar char="ü"/>
            </a:pPr>
            <a:endParaRPr lang="en-US" sz="2400" b="1" dirty="0"/>
          </a:p>
          <a:p>
            <a:r>
              <a:rPr lang="en-US" sz="2400" dirty="0"/>
              <a:t>UPCS was slated for conversion to NSPIRE by 2020. In June 2021,  UPCS-V pilot was absorbed into NSPIRE as the NSPIRE-V pilot.  </a:t>
            </a:r>
          </a:p>
          <a:p>
            <a:endParaRPr lang="en-US" sz="2400" b="1" dirty="0"/>
          </a:p>
        </p:txBody>
      </p:sp>
      <p:pic>
        <p:nvPicPr>
          <p:cNvPr id="1701890" name="Picture 2" descr="UPCS vs NSPIRE. UPCS: Established 1998, 5 inspectable areas, deficiency levels 1-3, asset preservation focus. NSPIRE: resident-focused, 3 inspection types, CTQs, rationales, 3 inspectable areas, different deficiency type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5761" y="3200400"/>
            <a:ext cx="2078239" cy="1544809"/>
          </a:xfrm>
          <a:prstGeom prst="rect">
            <a:avLst/>
          </a:prstGeom>
          <a:noFill/>
        </p:spPr>
      </p:pic>
      <p:pic>
        <p:nvPicPr>
          <p:cNvPr id="20121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57024"/>
            <a:ext cx="1828800" cy="183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05600" y="0"/>
            <a:ext cx="2438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Decision Tree Analysis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52400"/>
            <a:ext cx="1524000" cy="69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58000" y="2209800"/>
            <a:ext cx="2286000" cy="9144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DTA directs Inspector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Observations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1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594360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/>
              <a:t>Housing Inspection Today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2743200" y="6492875"/>
            <a:ext cx="3352800" cy="365125"/>
          </a:xfrm>
        </p:spPr>
        <p:txBody>
          <a:bodyPr/>
          <a:lstStyle/>
          <a:p>
            <a:r>
              <a:rPr lang="en-US" dirty="0"/>
              <a:t>©  2023 APC  All rights reserved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53440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History of Housing Inspection</a:t>
            </a:r>
          </a:p>
          <a:p>
            <a:r>
              <a:rPr lang="en-US" sz="2000" dirty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 Where we are right now:</a:t>
            </a:r>
          </a:p>
          <a:p>
            <a:pPr lvl="1" indent="292100">
              <a:buFont typeface="Arial" pitchFamily="34" charset="0"/>
              <a:buChar char="•"/>
            </a:pPr>
            <a:r>
              <a:rPr lang="en-US" sz="2400" dirty="0"/>
              <a:t>HQS (~38 yrs)</a:t>
            </a:r>
          </a:p>
          <a:p>
            <a:pPr lvl="1" indent="292100">
              <a:buFont typeface="Arial" pitchFamily="34" charset="0"/>
              <a:buChar char="•"/>
            </a:pPr>
            <a:r>
              <a:rPr lang="en-US" sz="2400" dirty="0"/>
              <a:t>UPCS  (~25 yrs)</a:t>
            </a:r>
          </a:p>
          <a:p>
            <a:pPr lvl="1" indent="292100">
              <a:buFont typeface="Arial" pitchFamily="34" charset="0"/>
              <a:buChar char="•"/>
            </a:pPr>
            <a:r>
              <a:rPr lang="en-US" sz="2400" dirty="0"/>
              <a:t>UPCS-V Pilot (~4 yrs-ended)</a:t>
            </a:r>
          </a:p>
          <a:p>
            <a:pPr lvl="1" indent="292100">
              <a:buFont typeface="Arial" pitchFamily="34" charset="0"/>
              <a:buChar char="•"/>
            </a:pPr>
            <a:r>
              <a:rPr lang="en-US" sz="2400" dirty="0"/>
              <a:t>NSPIRE (&amp;V) Pilot (~4 yrs)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r>
              <a:rPr lang="en-US" sz="2400" dirty="0"/>
              <a:t>…with the </a:t>
            </a:r>
            <a:r>
              <a:rPr lang="en-US" sz="2400" dirty="0" smtClean="0"/>
              <a:t>mandated goal</a:t>
            </a:r>
            <a:r>
              <a:rPr lang="en-US" sz="2400" dirty="0"/>
              <a:t>:  </a:t>
            </a:r>
            <a:r>
              <a:rPr lang="en-US" sz="2400" b="1" u="sng" dirty="0"/>
              <a:t>All inspections</a:t>
            </a:r>
            <a:r>
              <a:rPr lang="en-US" sz="2400" dirty="0"/>
              <a:t> use NSPIRE by </a:t>
            </a:r>
          </a:p>
          <a:p>
            <a:endParaRPr lang="en-US" sz="2400" dirty="0"/>
          </a:p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July FY2023 (PHAs) &amp; October FY2023 (MFs)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  <a:p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Started in 2019; Implement REAC/NSPIRE  Model</a:t>
            </a:r>
            <a:endParaRPr lang="en-US" sz="2400" dirty="0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7108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5000" y="4495800"/>
            <a:ext cx="7239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Diagram group"/>
          <p:cNvGrpSpPr/>
          <p:nvPr/>
        </p:nvGrpSpPr>
        <p:grpSpPr>
          <a:xfrm>
            <a:off x="533400" y="1600200"/>
            <a:ext cx="8229600" cy="2836913"/>
            <a:chOff x="0" y="1230643"/>
            <a:chExt cx="8229600" cy="1559025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3" name="Group 4"/>
            <p:cNvGrpSpPr/>
            <p:nvPr/>
          </p:nvGrpSpPr>
          <p:grpSpPr>
            <a:xfrm>
              <a:off x="0" y="1230643"/>
              <a:ext cx="8229600" cy="1559025"/>
              <a:chOff x="0" y="1230643"/>
              <a:chExt cx="8229600" cy="1559025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0" y="1230643"/>
                <a:ext cx="8229600" cy="1559025"/>
              </a:xfrm>
              <a:prstGeom prst="roundRect">
                <a:avLst/>
              </a:prstGeom>
              <a:sp3d extrusionH="152250" prstMaterial="matte">
                <a:bevelT w="165100" prst="coolSlan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76105" y="1306748"/>
                <a:ext cx="8077390" cy="14068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  <a:sp3d extrusionH="28000" prstMaterial="matte"/>
              </a:bodyPr>
              <a:lstStyle/>
              <a:p>
                <a:pPr lvl="0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6600" b="1" dirty="0" smtClean="0"/>
                  <a:t>NEW Inspection Model</a:t>
                </a:r>
                <a:endParaRPr lang="en-US" sz="6500" b="0" kern="1200" dirty="0"/>
              </a:p>
            </p:txBody>
          </p:sp>
        </p:grpSp>
      </p:grpSp>
      <p:pic>
        <p:nvPicPr>
          <p:cNvPr id="60313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"/>
            <a:ext cx="227063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©  2023 APC  All rights reserved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D3A2-8A04-4DF8-B9E0-0A3BBE03424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393" y="0"/>
            <a:ext cx="2879607" cy="1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F33905076">
  <a:themeElements>
    <a:clrScheme name="Shamrock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ad and select branching slides.potx" id="{707337A2-144A-42C9-8D29-7894B30296EC}" vid="{4853CE74-E9E7-431E-ACCB-B83855D67DE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ad and select branching slides.potx" id="{707337A2-144A-42C9-8D29-7894B30296EC}" vid="{EDA8E06E-3C91-40B7-966D-453000D58956}"/>
    </a:ext>
  </a:ext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TF33905076</Template>
  <TotalTime>117150</TotalTime>
  <Words>1169</Words>
  <Application>Microsoft Office PowerPoint</Application>
  <PresentationFormat>On-screen Show (4:3)</PresentationFormat>
  <Paragraphs>356</Paragraphs>
  <Slides>44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TF33905076</vt:lpstr>
      <vt:lpstr>1_Office Theme</vt:lpstr>
      <vt:lpstr>Flow</vt:lpstr>
      <vt:lpstr>Clip</vt:lpstr>
      <vt:lpstr>NSPIRE INSPECTION  Landlord Training Seminar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NSPIRE: Core Health &amp; Safety Focus </vt:lpstr>
      <vt:lpstr>NSPIRE Priorities</vt:lpstr>
      <vt:lpstr>Track 2: New REAC Inspection Model  </vt:lpstr>
      <vt:lpstr>Track 2: NSPIRE: 3 Types of Inspections</vt:lpstr>
      <vt:lpstr>Track 2: NSPIRE: 3 Types of Inspections</vt:lpstr>
      <vt:lpstr>Track 2: NSPIRE: 3 Categories of Deficiencies  w/ Maintenance Repair Times</vt:lpstr>
      <vt:lpstr>H&amp;S Determinations </vt:lpstr>
      <vt:lpstr>Track 2: NSPIRE: 3 Inspectable Areas</vt:lpstr>
      <vt:lpstr>Track 2: NSPIRE: 3 Inspectable Areas</vt:lpstr>
      <vt:lpstr>NSPIRE Replaces UPCS &amp; HQS</vt:lpstr>
      <vt:lpstr>Track 2: NSPIRE:  HCV-HQS</vt:lpstr>
      <vt:lpstr>Slide 21</vt:lpstr>
      <vt:lpstr>Slide 22</vt:lpstr>
      <vt:lpstr>Slide 23</vt:lpstr>
      <vt:lpstr>Top Defects  Based on Pilot Demonstration </vt:lpstr>
      <vt:lpstr>Slide 25</vt:lpstr>
      <vt:lpstr> NSPIRE Standards Format</vt:lpstr>
      <vt:lpstr>Slide 27</vt:lpstr>
      <vt:lpstr> NSPIRE Standards Format</vt:lpstr>
      <vt:lpstr>Slide 29</vt:lpstr>
      <vt:lpstr>Slide 30</vt:lpstr>
      <vt:lpstr>Slide 31</vt:lpstr>
      <vt:lpstr> NSPIRE – Life Threatening (LT) (HCV) </vt:lpstr>
      <vt:lpstr>Slide 33</vt:lpstr>
      <vt:lpstr> NSPIRE LT/HCV QR Code Download</vt:lpstr>
      <vt:lpstr>Slide 35</vt:lpstr>
      <vt:lpstr>Slide 36</vt:lpstr>
      <vt:lpstr> NSPIRE Essentials Download</vt:lpstr>
      <vt:lpstr>HCV Retains Pass/Fail</vt:lpstr>
      <vt:lpstr>HCV Repair Times</vt:lpstr>
      <vt:lpstr>HCV Repair Times</vt:lpstr>
      <vt:lpstr>Affirmative Requirements (AHR)</vt:lpstr>
      <vt:lpstr>Electrical Outlet Testing</vt:lpstr>
      <vt:lpstr>HUD Lead Based Paint Visual Assessment Training Course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Inspection Transformation</dc:title>
  <dc:creator>DENNIS</dc:creator>
  <cp:lastModifiedBy>DENNIS DIBello</cp:lastModifiedBy>
  <cp:revision>6250</cp:revision>
  <dcterms:created xsi:type="dcterms:W3CDTF">2019-03-23T20:56:35Z</dcterms:created>
  <dcterms:modified xsi:type="dcterms:W3CDTF">2023-07-11T18:37:11Z</dcterms:modified>
</cp:coreProperties>
</file>